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82" r:id="rId3"/>
    <p:sldId id="285" r:id="rId4"/>
    <p:sldId id="284" r:id="rId5"/>
    <p:sldId id="287" r:id="rId6"/>
    <p:sldId id="288" r:id="rId7"/>
    <p:sldId id="289" r:id="rId8"/>
    <p:sldId id="290" r:id="rId9"/>
    <p:sldId id="291" r:id="rId10"/>
    <p:sldId id="286" r:id="rId11"/>
    <p:sldId id="292" r:id="rId12"/>
    <p:sldId id="293" r:id="rId13"/>
    <p:sldId id="294" r:id="rId14"/>
    <p:sldId id="319" r:id="rId15"/>
    <p:sldId id="295" r:id="rId16"/>
    <p:sldId id="300" r:id="rId17"/>
    <p:sldId id="301" r:id="rId18"/>
    <p:sldId id="302" r:id="rId19"/>
    <p:sldId id="303" r:id="rId20"/>
    <p:sldId id="304" r:id="rId21"/>
    <p:sldId id="297" r:id="rId22"/>
    <p:sldId id="259" r:id="rId23"/>
    <p:sldId id="305" r:id="rId24"/>
    <p:sldId id="306" r:id="rId25"/>
    <p:sldId id="317" r:id="rId26"/>
    <p:sldId id="298" r:id="rId27"/>
    <p:sldId id="307" r:id="rId28"/>
    <p:sldId id="308" r:id="rId29"/>
    <p:sldId id="309" r:id="rId30"/>
    <p:sldId id="310" r:id="rId31"/>
    <p:sldId id="314" r:id="rId32"/>
    <p:sldId id="311" r:id="rId33"/>
    <p:sldId id="315" r:id="rId34"/>
    <p:sldId id="312" r:id="rId35"/>
    <p:sldId id="316" r:id="rId36"/>
    <p:sldId id="313" r:id="rId37"/>
    <p:sldId id="318" r:id="rId38"/>
    <p:sldId id="271" r:id="rId3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F402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08" y="-1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ED2E4-8A53-470A-B051-BD9EC679CC87}" type="datetimeFigureOut">
              <a:rPr lang="en-US" smtClean="0"/>
              <a:pPr/>
              <a:t>10/26/2017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5E03F-B8F7-4B98-8AF6-CCB783F3B4E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ED2E4-8A53-470A-B051-BD9EC679CC87}" type="datetimeFigureOut">
              <a:rPr lang="en-US" smtClean="0"/>
              <a:pPr/>
              <a:t>10/26/2017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5E03F-B8F7-4B98-8AF6-CCB783F3B4E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ED2E4-8A53-470A-B051-BD9EC679CC87}" type="datetimeFigureOut">
              <a:rPr lang="en-US" smtClean="0"/>
              <a:pPr/>
              <a:t>10/26/2017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5E03F-B8F7-4B98-8AF6-CCB783F3B4E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ED2E4-8A53-470A-B051-BD9EC679CC87}" type="datetimeFigureOut">
              <a:rPr lang="en-US" smtClean="0"/>
              <a:pPr/>
              <a:t>10/26/2017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5E03F-B8F7-4B98-8AF6-CCB783F3B4E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ED2E4-8A53-470A-B051-BD9EC679CC87}" type="datetimeFigureOut">
              <a:rPr lang="en-US" smtClean="0"/>
              <a:pPr/>
              <a:t>10/26/2017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5E03F-B8F7-4B98-8AF6-CCB783F3B4E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ED2E4-8A53-470A-B051-BD9EC679CC87}" type="datetimeFigureOut">
              <a:rPr lang="en-US" smtClean="0"/>
              <a:pPr/>
              <a:t>10/26/2017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5E03F-B8F7-4B98-8AF6-CCB783F3B4E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ED2E4-8A53-470A-B051-BD9EC679CC87}" type="datetimeFigureOut">
              <a:rPr lang="en-US" smtClean="0"/>
              <a:pPr/>
              <a:t>10/26/2017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5E03F-B8F7-4B98-8AF6-CCB783F3B4E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ED2E4-8A53-470A-B051-BD9EC679CC87}" type="datetimeFigureOut">
              <a:rPr lang="en-US" smtClean="0"/>
              <a:pPr/>
              <a:t>10/26/2017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5E03F-B8F7-4B98-8AF6-CCB783F3B4E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ED2E4-8A53-470A-B051-BD9EC679CC87}" type="datetimeFigureOut">
              <a:rPr lang="en-US" smtClean="0"/>
              <a:pPr/>
              <a:t>10/26/2017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5E03F-B8F7-4B98-8AF6-CCB783F3B4E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ED2E4-8A53-470A-B051-BD9EC679CC87}" type="datetimeFigureOut">
              <a:rPr lang="en-US" smtClean="0"/>
              <a:pPr/>
              <a:t>10/26/2017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5E03F-B8F7-4B98-8AF6-CCB783F3B4E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ED2E4-8A53-470A-B051-BD9EC679CC87}" type="datetimeFigureOut">
              <a:rPr lang="en-US" smtClean="0"/>
              <a:pPr/>
              <a:t>10/26/2017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5E03F-B8F7-4B98-8AF6-CCB783F3B4E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AED2E4-8A53-470A-B051-BD9EC679CC87}" type="datetimeFigureOut">
              <a:rPr lang="en-US" smtClean="0"/>
              <a:pPr/>
              <a:t>10/26/2017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15E03F-B8F7-4B98-8AF6-CCB783F3B4E8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7" name="Rectangle 5"/>
          <p:cNvSpPr>
            <a:spLocks noGrp="1" noChangeArrowheads="1"/>
          </p:cNvSpPr>
          <p:nvPr>
            <p:ph type="ctrTitle"/>
          </p:nvPr>
        </p:nvSpPr>
        <p:spPr>
          <a:xfrm>
            <a:off x="0" y="0"/>
            <a:ext cx="2209800" cy="1012825"/>
          </a:xfrm>
        </p:spPr>
        <p:txBody>
          <a:bodyPr>
            <a:normAutofit/>
          </a:bodyPr>
          <a:lstStyle/>
          <a:p>
            <a:r>
              <a:rPr lang="en-US" b="1" dirty="0"/>
              <a:t>UNIT </a:t>
            </a:r>
            <a:r>
              <a:rPr lang="en-US" b="1" dirty="0" smtClean="0"/>
              <a:t>2A</a:t>
            </a:r>
            <a:endParaRPr lang="en-US" b="1" dirty="0">
              <a:solidFill>
                <a:srgbClr val="FF0000"/>
              </a:solidFill>
              <a:latin typeface="Algerian" pitchFamily="82" charset="0"/>
            </a:endParaRP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0" y="914400"/>
            <a:ext cx="9144000" cy="838200"/>
          </a:xfrm>
        </p:spPr>
        <p:txBody>
          <a:bodyPr>
            <a:normAutofit fontScale="70000" lnSpcReduction="20000"/>
          </a:bodyPr>
          <a:lstStyle/>
          <a:p>
            <a:r>
              <a:rPr lang="en-US" sz="6600" dirty="0" smtClean="0">
                <a:solidFill>
                  <a:srgbClr val="FF0000"/>
                </a:solidFill>
                <a:latin typeface="Algerian" pitchFamily="82" charset="0"/>
              </a:rPr>
              <a:t>RIGHT PLACE - WRONG PERSON</a:t>
            </a:r>
            <a:endParaRPr lang="en-US" sz="6600" dirty="0">
              <a:solidFill>
                <a:srgbClr val="FF0000"/>
              </a:solidFill>
              <a:latin typeface="Algerian" pitchFamily="82" charset="0"/>
            </a:endParaRPr>
          </a:p>
        </p:txBody>
      </p:sp>
      <p:sp>
        <p:nvSpPr>
          <p:cNvPr id="4" name="Rectangle 5"/>
          <p:cNvSpPr txBox="1">
            <a:spLocks noChangeArrowheads="1"/>
          </p:cNvSpPr>
          <p:nvPr/>
        </p:nvSpPr>
        <p:spPr>
          <a:xfrm>
            <a:off x="381000" y="2667000"/>
            <a:ext cx="8610600" cy="1219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2</a:t>
            </a:r>
            <a:r>
              <a:rPr lang="en-US" sz="4400" b="1" dirty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. </a:t>
            </a:r>
            <a:r>
              <a:rPr lang="en-US" sz="44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READING AND SPEAKING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5" name="Rectangle 5"/>
          <p:cNvSpPr txBox="1">
            <a:spLocks noChangeArrowheads="1"/>
          </p:cNvSpPr>
          <p:nvPr/>
        </p:nvSpPr>
        <p:spPr>
          <a:xfrm>
            <a:off x="533400" y="4343400"/>
            <a:ext cx="8610600" cy="1219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Page 15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00B05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6" name="Rectangle 5"/>
          <p:cNvSpPr txBox="1">
            <a:spLocks noChangeArrowheads="1"/>
          </p:cNvSpPr>
          <p:nvPr/>
        </p:nvSpPr>
        <p:spPr>
          <a:xfrm>
            <a:off x="533400" y="5638800"/>
            <a:ext cx="8610600" cy="1219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TEACHER’S NAME: VO</a:t>
            </a:r>
            <a:r>
              <a:rPr kumimoji="0" lang="en-US" sz="4400" b="1" i="0" u="none" strike="noStrike" kern="1200" cap="none" spc="0" normalizeH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THI HONG LAN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0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7" grpId="0"/>
      <p:bldP spid="3078" grpId="0" build="p"/>
      <p:bldP spid="4" grpId="0"/>
      <p:bldP spid="5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</a:rPr>
              <a:t>READ IN PAIRS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4" name="Rectangle 5"/>
          <p:cNvSpPr txBox="1">
            <a:spLocks noChangeArrowheads="1"/>
          </p:cNvSpPr>
          <p:nvPr/>
        </p:nvSpPr>
        <p:spPr>
          <a:xfrm>
            <a:off x="381000" y="1524000"/>
            <a:ext cx="3810000" cy="1524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STUDENT A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5" name="Rectangle 5"/>
          <p:cNvSpPr txBox="1">
            <a:spLocks noChangeArrowheads="1"/>
          </p:cNvSpPr>
          <p:nvPr/>
        </p:nvSpPr>
        <p:spPr>
          <a:xfrm>
            <a:off x="4724400" y="1524000"/>
            <a:ext cx="3810000" cy="1524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STUDENT B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6" name="Rectangle 5"/>
          <p:cNvSpPr txBox="1">
            <a:spLocks noChangeArrowheads="1"/>
          </p:cNvSpPr>
          <p:nvPr/>
        </p:nvSpPr>
        <p:spPr>
          <a:xfrm>
            <a:off x="381000" y="3962400"/>
            <a:ext cx="3810000" cy="1524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JOE’S VACATION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7" name="Rectangle 5"/>
          <p:cNvSpPr txBox="1">
            <a:spLocks noChangeArrowheads="1"/>
          </p:cNvSpPr>
          <p:nvPr/>
        </p:nvSpPr>
        <p:spPr>
          <a:xfrm>
            <a:off x="4724400" y="3962400"/>
            <a:ext cx="3810000" cy="1524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LAURA’S VACATION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cxnSp>
        <p:nvCxnSpPr>
          <p:cNvPr id="8" name="Straight Arrow Connector 7"/>
          <p:cNvCxnSpPr/>
          <p:nvPr/>
        </p:nvCxnSpPr>
        <p:spPr>
          <a:xfrm rot="5400000">
            <a:off x="1753394" y="3428206"/>
            <a:ext cx="1066800" cy="1588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 rot="5400000">
            <a:off x="6096794" y="3428206"/>
            <a:ext cx="1066800" cy="1588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3048000" cy="1524000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solidFill>
                  <a:srgbClr val="FF0000"/>
                </a:solidFill>
              </a:rPr>
              <a:t>LISTEN TO </a:t>
            </a:r>
            <a:br>
              <a:rPr lang="en-US" sz="3600" b="1" dirty="0" smtClean="0">
                <a:solidFill>
                  <a:srgbClr val="FF0000"/>
                </a:solidFill>
              </a:rPr>
            </a:br>
            <a:r>
              <a:rPr lang="en-US" sz="3600" b="1" dirty="0" smtClean="0">
                <a:solidFill>
                  <a:srgbClr val="FF0000"/>
                </a:solidFill>
              </a:rPr>
              <a:t>THE TAPE</a:t>
            </a:r>
            <a:endParaRPr lang="en-US" sz="3600" b="1" dirty="0">
              <a:solidFill>
                <a:srgbClr val="FF0000"/>
              </a:solidFill>
            </a:endParaRPr>
          </a:p>
        </p:txBody>
      </p:sp>
      <p:sp>
        <p:nvSpPr>
          <p:cNvPr id="4" name="Rectangle 5"/>
          <p:cNvSpPr txBox="1">
            <a:spLocks noChangeArrowheads="1"/>
          </p:cNvSpPr>
          <p:nvPr/>
        </p:nvSpPr>
        <p:spPr>
          <a:xfrm>
            <a:off x="0" y="4800600"/>
            <a:ext cx="2743200" cy="1524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lang="en-US" sz="4400" b="1" dirty="0" smtClean="0">
                <a:solidFill>
                  <a:srgbClr val="7030A0"/>
                </a:solidFill>
              </a:rPr>
              <a:t>JOE’S 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VACATION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5" name="Rectangle 5"/>
          <p:cNvSpPr txBox="1">
            <a:spLocks noChangeArrowheads="1"/>
          </p:cNvSpPr>
          <p:nvPr/>
        </p:nvSpPr>
        <p:spPr>
          <a:xfrm>
            <a:off x="0" y="2667000"/>
            <a:ext cx="2667000" cy="12192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 fontScale="92500"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STUDENT A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/>
          <a:srcRect l="48125" t="11000" r="11250" b="13000"/>
          <a:stretch>
            <a:fillRect/>
          </a:stretch>
        </p:blipFill>
        <p:spPr bwMode="auto">
          <a:xfrm>
            <a:off x="2895600" y="-2345"/>
            <a:ext cx="6248400" cy="68603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3048000" cy="1524000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solidFill>
                  <a:srgbClr val="FF0000"/>
                </a:solidFill>
              </a:rPr>
              <a:t>LISTEN TO </a:t>
            </a:r>
            <a:br>
              <a:rPr lang="en-US" sz="3600" b="1" dirty="0" smtClean="0">
                <a:solidFill>
                  <a:srgbClr val="FF0000"/>
                </a:solidFill>
              </a:rPr>
            </a:br>
            <a:r>
              <a:rPr lang="en-US" sz="3600" b="1" dirty="0" smtClean="0">
                <a:solidFill>
                  <a:srgbClr val="FF0000"/>
                </a:solidFill>
              </a:rPr>
              <a:t>THE TAPE</a:t>
            </a:r>
            <a:endParaRPr lang="en-US" sz="3600" b="1" dirty="0">
              <a:solidFill>
                <a:srgbClr val="FF0000"/>
              </a:solidFill>
            </a:endParaRPr>
          </a:p>
        </p:txBody>
      </p:sp>
      <p:sp>
        <p:nvSpPr>
          <p:cNvPr id="4" name="Rectangle 5"/>
          <p:cNvSpPr txBox="1">
            <a:spLocks noChangeArrowheads="1"/>
          </p:cNvSpPr>
          <p:nvPr/>
        </p:nvSpPr>
        <p:spPr>
          <a:xfrm>
            <a:off x="0" y="4800600"/>
            <a:ext cx="2743200" cy="1524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lang="en-US" sz="4400" b="1" dirty="0" smtClean="0">
                <a:solidFill>
                  <a:srgbClr val="7030A0"/>
                </a:solidFill>
              </a:rPr>
              <a:t>LAURA’S 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VACATION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5" name="Rectangle 5"/>
          <p:cNvSpPr txBox="1">
            <a:spLocks noChangeArrowheads="1"/>
          </p:cNvSpPr>
          <p:nvPr/>
        </p:nvSpPr>
        <p:spPr>
          <a:xfrm>
            <a:off x="0" y="2667000"/>
            <a:ext cx="2667000" cy="12192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 fontScale="92500"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STUDENT B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2"/>
          <a:srcRect l="48125" t="29000" r="11250" b="14000"/>
          <a:stretch>
            <a:fillRect/>
          </a:stretch>
        </p:blipFill>
        <p:spPr bwMode="auto">
          <a:xfrm>
            <a:off x="3157918" y="0"/>
            <a:ext cx="598608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"/>
          </a:xfrm>
        </p:spPr>
        <p:txBody>
          <a:bodyPr>
            <a:normAutofit/>
          </a:bodyPr>
          <a:lstStyle/>
          <a:p>
            <a:pPr lvl="0"/>
            <a:r>
              <a:rPr lang="en-US" sz="3600" b="1" dirty="0" smtClean="0">
                <a:solidFill>
                  <a:srgbClr val="FF0000"/>
                </a:solidFill>
              </a:rPr>
              <a:t>I. FILL IN THE TABLE ABOUT JOE’S VACATION.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-2" y="1447800"/>
          <a:ext cx="8991601" cy="2367835"/>
        </p:xfrm>
        <a:graphic>
          <a:graphicData uri="http://schemas.openxmlformats.org/drawingml/2006/table">
            <a:tbl>
              <a:tblPr/>
              <a:tblGrid>
                <a:gridCol w="1797983"/>
                <a:gridCol w="1797983"/>
                <a:gridCol w="1797983"/>
                <a:gridCol w="1797983"/>
                <a:gridCol w="1799669"/>
              </a:tblGrid>
              <a:tr h="139532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COUNTRY?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GO WITH?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STAY IN?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WEATHER?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WHY NOT ENJOY?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72508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Rectangle 5"/>
          <p:cNvSpPr txBox="1">
            <a:spLocks noChangeArrowheads="1"/>
          </p:cNvSpPr>
          <p:nvPr/>
        </p:nvSpPr>
        <p:spPr>
          <a:xfrm>
            <a:off x="0" y="685800"/>
            <a:ext cx="2286000" cy="762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 fontScale="77500" lnSpcReduction="20000"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STUDENT A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9" name="Rectangle 5"/>
          <p:cNvSpPr txBox="1">
            <a:spLocks noChangeArrowheads="1"/>
          </p:cNvSpPr>
          <p:nvPr/>
        </p:nvSpPr>
        <p:spPr>
          <a:xfrm>
            <a:off x="0" y="2819400"/>
            <a:ext cx="1828800" cy="9906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THAILAND</a:t>
            </a:r>
            <a:endParaRPr kumimoji="0" lang="en-US" sz="28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2"/>
          <a:srcRect l="48125" t="27065" r="27599" b="61961"/>
          <a:stretch>
            <a:fillRect/>
          </a:stretch>
        </p:blipFill>
        <p:spPr bwMode="auto">
          <a:xfrm>
            <a:off x="0" y="4038600"/>
            <a:ext cx="5744308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18" name="Straight Connector 17"/>
          <p:cNvCxnSpPr/>
          <p:nvPr/>
        </p:nvCxnSpPr>
        <p:spPr>
          <a:xfrm>
            <a:off x="3200400" y="5105400"/>
            <a:ext cx="2362200" cy="158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"/>
          </a:xfrm>
        </p:spPr>
        <p:txBody>
          <a:bodyPr>
            <a:normAutofit/>
          </a:bodyPr>
          <a:lstStyle/>
          <a:p>
            <a:pPr lvl="0"/>
            <a:r>
              <a:rPr lang="en-US" sz="3600" b="1" dirty="0" smtClean="0">
                <a:solidFill>
                  <a:srgbClr val="FF0000"/>
                </a:solidFill>
              </a:rPr>
              <a:t>I. FILL IN THE TABLE ABOUT JOE’S VACATION.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-2" y="1447800"/>
          <a:ext cx="8991601" cy="2367835"/>
        </p:xfrm>
        <a:graphic>
          <a:graphicData uri="http://schemas.openxmlformats.org/drawingml/2006/table">
            <a:tbl>
              <a:tblPr/>
              <a:tblGrid>
                <a:gridCol w="1797983"/>
                <a:gridCol w="1797983"/>
                <a:gridCol w="1797983"/>
                <a:gridCol w="1797983"/>
                <a:gridCol w="1799669"/>
              </a:tblGrid>
              <a:tr h="139532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COUNTRY?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GO WITH?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STAY IN?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WEATHER?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WHY NOT ENJOY?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72508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Rectangle 5"/>
          <p:cNvSpPr txBox="1">
            <a:spLocks noChangeArrowheads="1"/>
          </p:cNvSpPr>
          <p:nvPr/>
        </p:nvSpPr>
        <p:spPr>
          <a:xfrm>
            <a:off x="0" y="685800"/>
            <a:ext cx="2286000" cy="762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 fontScale="77500" lnSpcReduction="20000"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STUDENT A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9" name="Rectangle 5"/>
          <p:cNvSpPr txBox="1">
            <a:spLocks noChangeArrowheads="1"/>
          </p:cNvSpPr>
          <p:nvPr/>
        </p:nvSpPr>
        <p:spPr>
          <a:xfrm>
            <a:off x="0" y="2819400"/>
            <a:ext cx="1828800" cy="9906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THAILAND</a:t>
            </a:r>
            <a:endParaRPr kumimoji="0" lang="en-US" sz="28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0" name="Rectangle 5"/>
          <p:cNvSpPr txBox="1">
            <a:spLocks noChangeArrowheads="1"/>
          </p:cNvSpPr>
          <p:nvPr/>
        </p:nvSpPr>
        <p:spPr>
          <a:xfrm>
            <a:off x="1815548" y="2855844"/>
            <a:ext cx="1742660" cy="8779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GIRLFRIEND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2"/>
          <a:srcRect l="48125" t="27065" r="27599" b="61961"/>
          <a:stretch>
            <a:fillRect/>
          </a:stretch>
        </p:blipFill>
        <p:spPr bwMode="auto">
          <a:xfrm>
            <a:off x="0" y="4038600"/>
            <a:ext cx="6629400" cy="1758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18" name="Straight Connector 17"/>
          <p:cNvCxnSpPr/>
          <p:nvPr/>
        </p:nvCxnSpPr>
        <p:spPr>
          <a:xfrm>
            <a:off x="3124200" y="5638800"/>
            <a:ext cx="2362200" cy="158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"/>
          </a:xfrm>
        </p:spPr>
        <p:txBody>
          <a:bodyPr>
            <a:normAutofit/>
          </a:bodyPr>
          <a:lstStyle/>
          <a:p>
            <a:pPr lvl="0"/>
            <a:r>
              <a:rPr lang="en-US" sz="3600" b="1" dirty="0" smtClean="0">
                <a:solidFill>
                  <a:srgbClr val="FF0000"/>
                </a:solidFill>
              </a:rPr>
              <a:t>I. FILL IN THE TABLE ABOUT JOE’S VACATION.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-2" y="1447800"/>
          <a:ext cx="8991601" cy="2367835"/>
        </p:xfrm>
        <a:graphic>
          <a:graphicData uri="http://schemas.openxmlformats.org/drawingml/2006/table">
            <a:tbl>
              <a:tblPr/>
              <a:tblGrid>
                <a:gridCol w="1797983"/>
                <a:gridCol w="1797983"/>
                <a:gridCol w="1797983"/>
                <a:gridCol w="1797983"/>
                <a:gridCol w="1799669"/>
              </a:tblGrid>
              <a:tr h="139532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COUNTRY?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GO WITH?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STAY IN?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WEATHER?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WHY NOT ENJOY?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72508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Rectangle 5"/>
          <p:cNvSpPr txBox="1">
            <a:spLocks noChangeArrowheads="1"/>
          </p:cNvSpPr>
          <p:nvPr/>
        </p:nvSpPr>
        <p:spPr>
          <a:xfrm>
            <a:off x="0" y="685800"/>
            <a:ext cx="2286000" cy="762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 fontScale="77500" lnSpcReduction="20000"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STUDENT A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9" name="Rectangle 5"/>
          <p:cNvSpPr txBox="1">
            <a:spLocks noChangeArrowheads="1"/>
          </p:cNvSpPr>
          <p:nvPr/>
        </p:nvSpPr>
        <p:spPr>
          <a:xfrm>
            <a:off x="0" y="2819400"/>
            <a:ext cx="1828800" cy="9906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THAILAND</a:t>
            </a:r>
            <a:endParaRPr kumimoji="0" lang="en-US" sz="28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0" name="Rectangle 5"/>
          <p:cNvSpPr txBox="1">
            <a:spLocks noChangeArrowheads="1"/>
          </p:cNvSpPr>
          <p:nvPr/>
        </p:nvSpPr>
        <p:spPr>
          <a:xfrm>
            <a:off x="1815548" y="2855844"/>
            <a:ext cx="1742660" cy="8779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GIRLFRIEND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1" name="Rectangle 5"/>
          <p:cNvSpPr txBox="1">
            <a:spLocks noChangeArrowheads="1"/>
          </p:cNvSpPr>
          <p:nvPr/>
        </p:nvSpPr>
        <p:spPr>
          <a:xfrm>
            <a:off x="3611220" y="2872408"/>
            <a:ext cx="1742660" cy="8779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EXPENSIVE HOTELS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2"/>
          <a:srcRect l="48125" t="44310" r="28590" b="43389"/>
          <a:stretch>
            <a:fillRect/>
          </a:stretch>
        </p:blipFill>
        <p:spPr bwMode="auto">
          <a:xfrm>
            <a:off x="1066800" y="4038600"/>
            <a:ext cx="6705600" cy="20789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18" name="Straight Connector 17"/>
          <p:cNvCxnSpPr/>
          <p:nvPr/>
        </p:nvCxnSpPr>
        <p:spPr>
          <a:xfrm>
            <a:off x="4495800" y="5638800"/>
            <a:ext cx="2895600" cy="158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1600200" y="6019800"/>
            <a:ext cx="2362200" cy="158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"/>
          </a:xfrm>
        </p:spPr>
        <p:txBody>
          <a:bodyPr>
            <a:normAutofit/>
          </a:bodyPr>
          <a:lstStyle/>
          <a:p>
            <a:pPr lvl="0"/>
            <a:r>
              <a:rPr lang="en-US" sz="3600" b="1" dirty="0" smtClean="0">
                <a:solidFill>
                  <a:srgbClr val="FF0000"/>
                </a:solidFill>
              </a:rPr>
              <a:t>I. FILL IN THE TABLE ABOUT JOE’S VACATION.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-2" y="1447800"/>
          <a:ext cx="8991601" cy="2367835"/>
        </p:xfrm>
        <a:graphic>
          <a:graphicData uri="http://schemas.openxmlformats.org/drawingml/2006/table">
            <a:tbl>
              <a:tblPr/>
              <a:tblGrid>
                <a:gridCol w="1797983"/>
                <a:gridCol w="1797983"/>
                <a:gridCol w="1797983"/>
                <a:gridCol w="1797983"/>
                <a:gridCol w="1799669"/>
              </a:tblGrid>
              <a:tr h="139532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COUNTRY?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GO WITH?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STAY IN?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WEATHER?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WHY NOT ENJOY?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72508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Rectangle 5"/>
          <p:cNvSpPr txBox="1">
            <a:spLocks noChangeArrowheads="1"/>
          </p:cNvSpPr>
          <p:nvPr/>
        </p:nvSpPr>
        <p:spPr>
          <a:xfrm>
            <a:off x="0" y="685800"/>
            <a:ext cx="2286000" cy="762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 fontScale="77500" lnSpcReduction="20000"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STUDENT A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9" name="Rectangle 5"/>
          <p:cNvSpPr txBox="1">
            <a:spLocks noChangeArrowheads="1"/>
          </p:cNvSpPr>
          <p:nvPr/>
        </p:nvSpPr>
        <p:spPr>
          <a:xfrm>
            <a:off x="0" y="2819400"/>
            <a:ext cx="1828800" cy="9906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THAILAND</a:t>
            </a:r>
            <a:endParaRPr kumimoji="0" lang="en-US" sz="28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0" name="Rectangle 5"/>
          <p:cNvSpPr txBox="1">
            <a:spLocks noChangeArrowheads="1"/>
          </p:cNvSpPr>
          <p:nvPr/>
        </p:nvSpPr>
        <p:spPr>
          <a:xfrm>
            <a:off x="1815548" y="2855844"/>
            <a:ext cx="1742660" cy="8779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GIRLFRIEND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1" name="Rectangle 5"/>
          <p:cNvSpPr txBox="1">
            <a:spLocks noChangeArrowheads="1"/>
          </p:cNvSpPr>
          <p:nvPr/>
        </p:nvSpPr>
        <p:spPr>
          <a:xfrm>
            <a:off x="3611220" y="2872408"/>
            <a:ext cx="1742660" cy="8779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EXPENSIVE HOTELS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2" name="Rectangle 5"/>
          <p:cNvSpPr txBox="1">
            <a:spLocks noChangeArrowheads="1"/>
          </p:cNvSpPr>
          <p:nvPr/>
        </p:nvSpPr>
        <p:spPr>
          <a:xfrm>
            <a:off x="5416828" y="2895600"/>
            <a:ext cx="1742660" cy="8779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BEAUTIFUL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2"/>
          <a:srcRect l="48125" t="63364" r="11250" b="29039"/>
          <a:stretch>
            <a:fillRect/>
          </a:stretch>
        </p:blipFill>
        <p:spPr bwMode="auto">
          <a:xfrm>
            <a:off x="1" y="3886200"/>
            <a:ext cx="9143999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18" name="Straight Connector 17"/>
          <p:cNvCxnSpPr/>
          <p:nvPr/>
        </p:nvCxnSpPr>
        <p:spPr>
          <a:xfrm>
            <a:off x="2895600" y="4876800"/>
            <a:ext cx="2971800" cy="158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"/>
          </a:xfrm>
        </p:spPr>
        <p:txBody>
          <a:bodyPr>
            <a:normAutofit/>
          </a:bodyPr>
          <a:lstStyle/>
          <a:p>
            <a:pPr lvl="0"/>
            <a:r>
              <a:rPr lang="en-US" sz="3600" b="1" dirty="0" smtClean="0">
                <a:solidFill>
                  <a:srgbClr val="FF0000"/>
                </a:solidFill>
              </a:rPr>
              <a:t>I. FILL IN THE TABLE ABOUT JOE’S VACATION.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-2" y="1447800"/>
          <a:ext cx="8991601" cy="2367835"/>
        </p:xfrm>
        <a:graphic>
          <a:graphicData uri="http://schemas.openxmlformats.org/drawingml/2006/table">
            <a:tbl>
              <a:tblPr/>
              <a:tblGrid>
                <a:gridCol w="1797983"/>
                <a:gridCol w="1797983"/>
                <a:gridCol w="1797983"/>
                <a:gridCol w="1797983"/>
                <a:gridCol w="1799669"/>
              </a:tblGrid>
              <a:tr h="139532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COUNTRY?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GO WITH?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STAY IN?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WEATHER?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WHY NOT ENJOY?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72508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Rectangle 5"/>
          <p:cNvSpPr txBox="1">
            <a:spLocks noChangeArrowheads="1"/>
          </p:cNvSpPr>
          <p:nvPr/>
        </p:nvSpPr>
        <p:spPr>
          <a:xfrm>
            <a:off x="0" y="685800"/>
            <a:ext cx="2286000" cy="762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 fontScale="77500" lnSpcReduction="20000"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STUDENT A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9" name="Rectangle 5"/>
          <p:cNvSpPr txBox="1">
            <a:spLocks noChangeArrowheads="1"/>
          </p:cNvSpPr>
          <p:nvPr/>
        </p:nvSpPr>
        <p:spPr>
          <a:xfrm>
            <a:off x="0" y="2819400"/>
            <a:ext cx="1828800" cy="9906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THAILAND</a:t>
            </a:r>
            <a:endParaRPr kumimoji="0" lang="en-US" sz="28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0" name="Rectangle 5"/>
          <p:cNvSpPr txBox="1">
            <a:spLocks noChangeArrowheads="1"/>
          </p:cNvSpPr>
          <p:nvPr/>
        </p:nvSpPr>
        <p:spPr>
          <a:xfrm>
            <a:off x="1815548" y="2855844"/>
            <a:ext cx="1742660" cy="8779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GIRLFRIEND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1" name="Rectangle 5"/>
          <p:cNvSpPr txBox="1">
            <a:spLocks noChangeArrowheads="1"/>
          </p:cNvSpPr>
          <p:nvPr/>
        </p:nvSpPr>
        <p:spPr>
          <a:xfrm>
            <a:off x="3611220" y="2872408"/>
            <a:ext cx="1742660" cy="8779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EXPENSIVE HOTELS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2" name="Rectangle 5"/>
          <p:cNvSpPr txBox="1">
            <a:spLocks noChangeArrowheads="1"/>
          </p:cNvSpPr>
          <p:nvPr/>
        </p:nvSpPr>
        <p:spPr>
          <a:xfrm>
            <a:off x="5416828" y="2895600"/>
            <a:ext cx="1742660" cy="8779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BEAUTIFUL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3" name="Rectangle 5"/>
          <p:cNvSpPr txBox="1">
            <a:spLocks noChangeArrowheads="1"/>
          </p:cNvSpPr>
          <p:nvPr/>
        </p:nvSpPr>
        <p:spPr>
          <a:xfrm>
            <a:off x="7215812" y="2895600"/>
            <a:ext cx="1928188" cy="8779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NOT</a:t>
            </a:r>
            <a:r>
              <a:rPr kumimoji="0" lang="en-US" sz="2400" b="1" i="0" u="none" strike="noStrike" kern="1200" cap="none" spc="0" normalizeH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KNOW MIA WELL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2"/>
          <a:srcRect l="48125" t="45637" r="11250" b="35792"/>
          <a:stretch>
            <a:fillRect/>
          </a:stretch>
        </p:blipFill>
        <p:spPr bwMode="auto">
          <a:xfrm>
            <a:off x="609599" y="3886200"/>
            <a:ext cx="8520545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18" name="Straight Connector 17"/>
          <p:cNvCxnSpPr/>
          <p:nvPr/>
        </p:nvCxnSpPr>
        <p:spPr>
          <a:xfrm>
            <a:off x="2514600" y="5768008"/>
            <a:ext cx="6096000" cy="158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990600" y="6029740"/>
            <a:ext cx="2514600" cy="158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"/>
          </a:xfrm>
        </p:spPr>
        <p:txBody>
          <a:bodyPr>
            <a:normAutofit fontScale="90000"/>
          </a:bodyPr>
          <a:lstStyle/>
          <a:p>
            <a:pPr lvl="0"/>
            <a:r>
              <a:rPr lang="en-US" sz="3600" b="1" dirty="0" smtClean="0">
                <a:solidFill>
                  <a:srgbClr val="FF0000"/>
                </a:solidFill>
              </a:rPr>
              <a:t>I. FILL IN THE TABLE ABOUT LAURA’S VACATION.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-2" y="1447800"/>
          <a:ext cx="8991601" cy="2367835"/>
        </p:xfrm>
        <a:graphic>
          <a:graphicData uri="http://schemas.openxmlformats.org/drawingml/2006/table">
            <a:tbl>
              <a:tblPr/>
              <a:tblGrid>
                <a:gridCol w="1797983"/>
                <a:gridCol w="1797983"/>
                <a:gridCol w="1797983"/>
                <a:gridCol w="1797983"/>
                <a:gridCol w="1799669"/>
              </a:tblGrid>
              <a:tr h="139532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COUNTRY?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GO WITH?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STAY IN?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WEATHER?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WHY NOT ENJOY?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72508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Rectangle 5"/>
          <p:cNvSpPr txBox="1">
            <a:spLocks noChangeArrowheads="1"/>
          </p:cNvSpPr>
          <p:nvPr/>
        </p:nvSpPr>
        <p:spPr>
          <a:xfrm>
            <a:off x="0" y="685800"/>
            <a:ext cx="2286000" cy="762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 fontScale="77500" lnSpcReduction="20000"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STUDENT B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9" name="Rectangle 5"/>
          <p:cNvSpPr txBox="1">
            <a:spLocks noChangeArrowheads="1"/>
          </p:cNvSpPr>
          <p:nvPr/>
        </p:nvSpPr>
        <p:spPr>
          <a:xfrm>
            <a:off x="0" y="2819400"/>
            <a:ext cx="1828800" cy="9906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COSTA RICA</a:t>
            </a:r>
            <a:endParaRPr kumimoji="0" lang="en-US" sz="28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pic>
        <p:nvPicPr>
          <p:cNvPr id="30" name="Picture 2"/>
          <p:cNvPicPr>
            <a:picLocks noChangeAspect="1" noChangeArrowheads="1"/>
          </p:cNvPicPr>
          <p:nvPr/>
        </p:nvPicPr>
        <p:blipFill>
          <a:blip r:embed="rId2"/>
          <a:srcRect l="48125" t="29000" r="11250" b="50733"/>
          <a:stretch>
            <a:fillRect/>
          </a:stretch>
        </p:blipFill>
        <p:spPr bwMode="auto">
          <a:xfrm>
            <a:off x="152400" y="3962400"/>
            <a:ext cx="7108472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25" name="Straight Connector 24"/>
          <p:cNvCxnSpPr/>
          <p:nvPr/>
        </p:nvCxnSpPr>
        <p:spPr>
          <a:xfrm>
            <a:off x="1219200" y="5486400"/>
            <a:ext cx="2057400" cy="158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"/>
          </a:xfrm>
        </p:spPr>
        <p:txBody>
          <a:bodyPr>
            <a:normAutofit fontScale="90000"/>
          </a:bodyPr>
          <a:lstStyle/>
          <a:p>
            <a:pPr lvl="0"/>
            <a:r>
              <a:rPr lang="en-US" sz="3600" b="1" dirty="0" smtClean="0">
                <a:solidFill>
                  <a:srgbClr val="FF0000"/>
                </a:solidFill>
              </a:rPr>
              <a:t>III. FILL IN THE TABLE ABOUT LAURA’S VACATION.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-2" y="1447800"/>
          <a:ext cx="8991601" cy="2367835"/>
        </p:xfrm>
        <a:graphic>
          <a:graphicData uri="http://schemas.openxmlformats.org/drawingml/2006/table">
            <a:tbl>
              <a:tblPr/>
              <a:tblGrid>
                <a:gridCol w="1797983"/>
                <a:gridCol w="1797983"/>
                <a:gridCol w="1797983"/>
                <a:gridCol w="1797983"/>
                <a:gridCol w="1799669"/>
              </a:tblGrid>
              <a:tr h="139532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COUNTRY?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GO WITH?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STAY IN?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WEATHER?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WHY NOT ENJOY?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72508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Rectangle 5"/>
          <p:cNvSpPr txBox="1">
            <a:spLocks noChangeArrowheads="1"/>
          </p:cNvSpPr>
          <p:nvPr/>
        </p:nvSpPr>
        <p:spPr>
          <a:xfrm>
            <a:off x="0" y="685800"/>
            <a:ext cx="2286000" cy="762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 fontScale="77500" lnSpcReduction="20000"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STUDENT B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9" name="Rectangle 5"/>
          <p:cNvSpPr txBox="1">
            <a:spLocks noChangeArrowheads="1"/>
          </p:cNvSpPr>
          <p:nvPr/>
        </p:nvSpPr>
        <p:spPr>
          <a:xfrm>
            <a:off x="0" y="2819400"/>
            <a:ext cx="1828800" cy="9906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COSTA RICA</a:t>
            </a:r>
            <a:endParaRPr kumimoji="0" lang="en-US" sz="28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0" name="Rectangle 5"/>
          <p:cNvSpPr txBox="1">
            <a:spLocks noChangeArrowheads="1"/>
          </p:cNvSpPr>
          <p:nvPr/>
        </p:nvSpPr>
        <p:spPr>
          <a:xfrm>
            <a:off x="1815548" y="2855844"/>
            <a:ext cx="1742660" cy="8779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2 FRIENDS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2"/>
          <a:srcRect l="48125" t="29000" r="11250" b="50733"/>
          <a:stretch>
            <a:fillRect/>
          </a:stretch>
        </p:blipFill>
        <p:spPr bwMode="auto">
          <a:xfrm>
            <a:off x="152400" y="3962400"/>
            <a:ext cx="7108472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21" name="Straight Connector 20"/>
          <p:cNvCxnSpPr/>
          <p:nvPr/>
        </p:nvCxnSpPr>
        <p:spPr>
          <a:xfrm>
            <a:off x="1524000" y="5105400"/>
            <a:ext cx="2057400" cy="158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3124200" y="6132444"/>
            <a:ext cx="1524000" cy="158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381000" y="6477000"/>
            <a:ext cx="609600" cy="158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500"/>
                            </p:stCondLst>
                            <p:childTnLst>
                              <p:par>
                                <p:cTn id="22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"/>
          </a:xfrm>
        </p:spPr>
        <p:txBody>
          <a:bodyPr>
            <a:normAutofit fontScale="90000"/>
          </a:bodyPr>
          <a:lstStyle/>
          <a:p>
            <a:pPr lvl="0"/>
            <a:r>
              <a:rPr lang="en-US" sz="3600" b="1" dirty="0" smtClean="0">
                <a:solidFill>
                  <a:srgbClr val="FF0000"/>
                </a:solidFill>
              </a:rPr>
              <a:t>III. FILL IN THE TABLE ABOUT LAURA’S VACATION.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-2" y="1447800"/>
          <a:ext cx="8991601" cy="2367835"/>
        </p:xfrm>
        <a:graphic>
          <a:graphicData uri="http://schemas.openxmlformats.org/drawingml/2006/table">
            <a:tbl>
              <a:tblPr/>
              <a:tblGrid>
                <a:gridCol w="1797983"/>
                <a:gridCol w="1797983"/>
                <a:gridCol w="1797983"/>
                <a:gridCol w="1797983"/>
                <a:gridCol w="1799669"/>
              </a:tblGrid>
              <a:tr h="139532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COUNTRY?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GO WITH?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STAY IN?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WEATHER?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WHY NOT ENJOY?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72508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Rectangle 5"/>
          <p:cNvSpPr txBox="1">
            <a:spLocks noChangeArrowheads="1"/>
          </p:cNvSpPr>
          <p:nvPr/>
        </p:nvSpPr>
        <p:spPr>
          <a:xfrm>
            <a:off x="0" y="685800"/>
            <a:ext cx="2286000" cy="762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 fontScale="77500" lnSpcReduction="20000"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STUDENT B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9" name="Rectangle 5"/>
          <p:cNvSpPr txBox="1">
            <a:spLocks noChangeArrowheads="1"/>
          </p:cNvSpPr>
          <p:nvPr/>
        </p:nvSpPr>
        <p:spPr>
          <a:xfrm>
            <a:off x="0" y="2819400"/>
            <a:ext cx="1828800" cy="9906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COSTA RICA</a:t>
            </a:r>
            <a:endParaRPr kumimoji="0" lang="en-US" sz="28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0" name="Rectangle 5"/>
          <p:cNvSpPr txBox="1">
            <a:spLocks noChangeArrowheads="1"/>
          </p:cNvSpPr>
          <p:nvPr/>
        </p:nvSpPr>
        <p:spPr>
          <a:xfrm>
            <a:off x="1815548" y="2855844"/>
            <a:ext cx="1742660" cy="8779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2 FRIENDS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1" name="Rectangle 5"/>
          <p:cNvSpPr txBox="1">
            <a:spLocks noChangeArrowheads="1"/>
          </p:cNvSpPr>
          <p:nvPr/>
        </p:nvSpPr>
        <p:spPr>
          <a:xfrm>
            <a:off x="3611220" y="2872408"/>
            <a:ext cx="1742660" cy="8779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SMALL HOUSE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2"/>
          <a:srcRect l="48125" t="29000" r="11250" b="50733"/>
          <a:stretch>
            <a:fillRect/>
          </a:stretch>
        </p:blipFill>
        <p:spPr bwMode="auto">
          <a:xfrm>
            <a:off x="152400" y="3962400"/>
            <a:ext cx="7108472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23" name="Straight Connector 22"/>
          <p:cNvCxnSpPr/>
          <p:nvPr/>
        </p:nvCxnSpPr>
        <p:spPr>
          <a:xfrm>
            <a:off x="304800" y="5791200"/>
            <a:ext cx="1295400" cy="158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"/>
          </a:xfrm>
        </p:spPr>
        <p:txBody>
          <a:bodyPr>
            <a:normAutofit fontScale="90000"/>
          </a:bodyPr>
          <a:lstStyle/>
          <a:p>
            <a:pPr lvl="0"/>
            <a:r>
              <a:rPr lang="en-US" sz="3600" b="1" dirty="0" smtClean="0">
                <a:solidFill>
                  <a:srgbClr val="FF0000"/>
                </a:solidFill>
              </a:rPr>
              <a:t>III. FILL IN THE TABLE ABOUT LAURA’S VACATION.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-2" y="1447800"/>
          <a:ext cx="8991601" cy="2367835"/>
        </p:xfrm>
        <a:graphic>
          <a:graphicData uri="http://schemas.openxmlformats.org/drawingml/2006/table">
            <a:tbl>
              <a:tblPr/>
              <a:tblGrid>
                <a:gridCol w="1797983"/>
                <a:gridCol w="1797983"/>
                <a:gridCol w="1797983"/>
                <a:gridCol w="1797983"/>
                <a:gridCol w="1799669"/>
              </a:tblGrid>
              <a:tr h="139532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COUNTRY?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GO WITH?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STAY IN?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WEATHER?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WHY NOT ENJOY?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72508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Rectangle 5"/>
          <p:cNvSpPr txBox="1">
            <a:spLocks noChangeArrowheads="1"/>
          </p:cNvSpPr>
          <p:nvPr/>
        </p:nvSpPr>
        <p:spPr>
          <a:xfrm>
            <a:off x="0" y="685800"/>
            <a:ext cx="2286000" cy="762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 fontScale="77500" lnSpcReduction="20000"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STUDENT B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9" name="Rectangle 5"/>
          <p:cNvSpPr txBox="1">
            <a:spLocks noChangeArrowheads="1"/>
          </p:cNvSpPr>
          <p:nvPr/>
        </p:nvSpPr>
        <p:spPr>
          <a:xfrm>
            <a:off x="0" y="2819400"/>
            <a:ext cx="1828800" cy="9906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COSTA RICA</a:t>
            </a:r>
            <a:endParaRPr kumimoji="0" lang="en-US" sz="28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0" name="Rectangle 5"/>
          <p:cNvSpPr txBox="1">
            <a:spLocks noChangeArrowheads="1"/>
          </p:cNvSpPr>
          <p:nvPr/>
        </p:nvSpPr>
        <p:spPr>
          <a:xfrm>
            <a:off x="1815548" y="2855844"/>
            <a:ext cx="1742660" cy="8779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2 FRIENDS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1" name="Rectangle 5"/>
          <p:cNvSpPr txBox="1">
            <a:spLocks noChangeArrowheads="1"/>
          </p:cNvSpPr>
          <p:nvPr/>
        </p:nvSpPr>
        <p:spPr>
          <a:xfrm>
            <a:off x="3611220" y="2872408"/>
            <a:ext cx="1742660" cy="8779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SMALL HOUSE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2" name="Rectangle 5"/>
          <p:cNvSpPr txBox="1">
            <a:spLocks noChangeArrowheads="1"/>
          </p:cNvSpPr>
          <p:nvPr/>
        </p:nvSpPr>
        <p:spPr>
          <a:xfrm>
            <a:off x="5416828" y="2895600"/>
            <a:ext cx="1742660" cy="8779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PERFECT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2"/>
          <a:srcRect l="48125" t="48633" r="12055" b="29833"/>
          <a:stretch>
            <a:fillRect/>
          </a:stretch>
        </p:blipFill>
        <p:spPr bwMode="auto">
          <a:xfrm>
            <a:off x="228600" y="3886200"/>
            <a:ext cx="6934200" cy="29856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21" name="Straight Connector 20"/>
          <p:cNvCxnSpPr/>
          <p:nvPr/>
        </p:nvCxnSpPr>
        <p:spPr>
          <a:xfrm>
            <a:off x="2895600" y="4267200"/>
            <a:ext cx="2133600" cy="158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"/>
          </a:xfrm>
        </p:spPr>
        <p:txBody>
          <a:bodyPr>
            <a:normAutofit fontScale="90000"/>
          </a:bodyPr>
          <a:lstStyle/>
          <a:p>
            <a:pPr lvl="0"/>
            <a:r>
              <a:rPr lang="en-US" sz="3600" b="1" dirty="0" smtClean="0">
                <a:solidFill>
                  <a:srgbClr val="FF0000"/>
                </a:solidFill>
              </a:rPr>
              <a:t>III. FILL IN THE TABLE ABOUT LAURA’S VACATION.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-2" y="1447800"/>
          <a:ext cx="8991601" cy="2367835"/>
        </p:xfrm>
        <a:graphic>
          <a:graphicData uri="http://schemas.openxmlformats.org/drawingml/2006/table">
            <a:tbl>
              <a:tblPr/>
              <a:tblGrid>
                <a:gridCol w="1797983"/>
                <a:gridCol w="1797983"/>
                <a:gridCol w="1797983"/>
                <a:gridCol w="1797983"/>
                <a:gridCol w="1799669"/>
              </a:tblGrid>
              <a:tr h="139532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COUNTRY?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GO WITH?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STAY IN?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WEATHER?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WHY NOT ENJOY?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72508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Rectangle 5"/>
          <p:cNvSpPr txBox="1">
            <a:spLocks noChangeArrowheads="1"/>
          </p:cNvSpPr>
          <p:nvPr/>
        </p:nvSpPr>
        <p:spPr>
          <a:xfrm>
            <a:off x="0" y="685800"/>
            <a:ext cx="2286000" cy="762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 fontScale="77500" lnSpcReduction="20000"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STUDENT B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9" name="Rectangle 5"/>
          <p:cNvSpPr txBox="1">
            <a:spLocks noChangeArrowheads="1"/>
          </p:cNvSpPr>
          <p:nvPr/>
        </p:nvSpPr>
        <p:spPr>
          <a:xfrm>
            <a:off x="0" y="2819400"/>
            <a:ext cx="1828800" cy="9906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COSTA RICA</a:t>
            </a:r>
            <a:endParaRPr kumimoji="0" lang="en-US" sz="28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0" name="Rectangle 5"/>
          <p:cNvSpPr txBox="1">
            <a:spLocks noChangeArrowheads="1"/>
          </p:cNvSpPr>
          <p:nvPr/>
        </p:nvSpPr>
        <p:spPr>
          <a:xfrm>
            <a:off x="1815548" y="2855844"/>
            <a:ext cx="1742660" cy="8779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2 FRIENDS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1" name="Rectangle 5"/>
          <p:cNvSpPr txBox="1">
            <a:spLocks noChangeArrowheads="1"/>
          </p:cNvSpPr>
          <p:nvPr/>
        </p:nvSpPr>
        <p:spPr>
          <a:xfrm>
            <a:off x="3611220" y="2872408"/>
            <a:ext cx="1742660" cy="8779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SMALL HOUSE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2" name="Rectangle 5"/>
          <p:cNvSpPr txBox="1">
            <a:spLocks noChangeArrowheads="1"/>
          </p:cNvSpPr>
          <p:nvPr/>
        </p:nvSpPr>
        <p:spPr>
          <a:xfrm>
            <a:off x="5416828" y="2895600"/>
            <a:ext cx="1742660" cy="8779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PERFECT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2"/>
          <a:srcRect l="48125" t="48633" r="12055" b="29833"/>
          <a:stretch>
            <a:fillRect/>
          </a:stretch>
        </p:blipFill>
        <p:spPr bwMode="auto">
          <a:xfrm>
            <a:off x="228600" y="3886200"/>
            <a:ext cx="6934200" cy="29856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21" name="Straight Connector 20"/>
          <p:cNvCxnSpPr/>
          <p:nvPr/>
        </p:nvCxnSpPr>
        <p:spPr>
          <a:xfrm>
            <a:off x="3276600" y="4648200"/>
            <a:ext cx="1752600" cy="158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Rectangle 5"/>
          <p:cNvSpPr txBox="1">
            <a:spLocks noChangeArrowheads="1"/>
          </p:cNvSpPr>
          <p:nvPr/>
        </p:nvSpPr>
        <p:spPr>
          <a:xfrm>
            <a:off x="7239000" y="2971800"/>
            <a:ext cx="1742660" cy="8779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LINDA WAS CHEAP.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6858000" cy="838200"/>
          </a:xfrm>
        </p:spPr>
        <p:txBody>
          <a:bodyPr>
            <a:normAutofit fontScale="90000"/>
          </a:bodyPr>
          <a:lstStyle/>
          <a:p>
            <a:pPr lvl="0"/>
            <a:r>
              <a:rPr lang="en-US" sz="3600" b="1" dirty="0" smtClean="0">
                <a:solidFill>
                  <a:srgbClr val="FF0000"/>
                </a:solidFill>
              </a:rPr>
              <a:t>II. ANSWER THE QUESTIONS</a:t>
            </a:r>
            <a:br>
              <a:rPr lang="en-US" sz="3600" b="1" dirty="0" smtClean="0">
                <a:solidFill>
                  <a:srgbClr val="FF0000"/>
                </a:solidFill>
              </a:rPr>
            </a:br>
            <a:r>
              <a:rPr lang="en-US" sz="3600" b="1" dirty="0" smtClean="0">
                <a:solidFill>
                  <a:srgbClr val="FF0000"/>
                </a:solidFill>
              </a:rPr>
              <a:t>ABOUT JOE’S VACATION.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8" name="Rectangle 5"/>
          <p:cNvSpPr txBox="1">
            <a:spLocks noChangeArrowheads="1"/>
          </p:cNvSpPr>
          <p:nvPr/>
        </p:nvSpPr>
        <p:spPr>
          <a:xfrm>
            <a:off x="6858000" y="0"/>
            <a:ext cx="2286000" cy="762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 fontScale="77500" lnSpcReduction="20000"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STUDENT A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1" name="Rectangle 5"/>
          <p:cNvSpPr txBox="1">
            <a:spLocks noChangeArrowheads="1"/>
          </p:cNvSpPr>
          <p:nvPr/>
        </p:nvSpPr>
        <p:spPr>
          <a:xfrm>
            <a:off x="4876800" y="14478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He</a:t>
            </a:r>
            <a:r>
              <a:rPr kumimoji="0" lang="en-US" sz="3200" b="1" i="0" u="none" strike="noStrike" kern="1200" cap="none" spc="0" normalizeH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went to Thailand.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graphicFrame>
        <p:nvGraphicFramePr>
          <p:cNvPr id="30" name="Table 29"/>
          <p:cNvGraphicFramePr>
            <a:graphicFrameLocks noGrp="1"/>
          </p:cNvGraphicFramePr>
          <p:nvPr/>
        </p:nvGraphicFramePr>
        <p:xfrm>
          <a:off x="0" y="1219200"/>
          <a:ext cx="9144000" cy="5468583"/>
        </p:xfrm>
        <a:graphic>
          <a:graphicData uri="http://schemas.openxmlformats.org/drawingml/2006/table">
            <a:tbl>
              <a:tblPr/>
              <a:tblGrid>
                <a:gridCol w="4456603"/>
                <a:gridCol w="4687397"/>
              </a:tblGrid>
              <a:tr h="106679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1.Where did Joe go on vacation?</a:t>
                      </a: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81927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2. Who did he go with?</a:t>
                      </a: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81927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3. Where did he stay?</a:t>
                      </a: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81927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4. What was the weather like?</a:t>
                      </a: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81927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5. Why didn’t he enjoy the vacation?</a:t>
                      </a: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1" name="Rectangle 5"/>
          <p:cNvSpPr txBox="1">
            <a:spLocks noChangeArrowheads="1"/>
          </p:cNvSpPr>
          <p:nvPr/>
        </p:nvSpPr>
        <p:spPr>
          <a:xfrm>
            <a:off x="4876800" y="24384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He</a:t>
            </a:r>
            <a:r>
              <a:rPr kumimoji="0" lang="en-US" sz="3200" b="1" i="0" u="none" strike="noStrike" kern="1200" cap="none" spc="0" normalizeH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went with his girlfriend, Mia.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32" name="Rectangle 5"/>
          <p:cNvSpPr txBox="1">
            <a:spLocks noChangeArrowheads="1"/>
          </p:cNvSpPr>
          <p:nvPr/>
        </p:nvSpPr>
        <p:spPr>
          <a:xfrm>
            <a:off x="4724400" y="35052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He</a:t>
            </a:r>
            <a:r>
              <a:rPr kumimoji="0" lang="en-US" sz="3200" b="1" i="0" u="none" strike="noStrike" kern="1200" cap="none" spc="0" normalizeH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stayed in expensive hotels.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33" name="Rectangle 5"/>
          <p:cNvSpPr txBox="1">
            <a:spLocks noChangeArrowheads="1"/>
          </p:cNvSpPr>
          <p:nvPr/>
        </p:nvSpPr>
        <p:spPr>
          <a:xfrm>
            <a:off x="4419600" y="4419600"/>
            <a:ext cx="4724400" cy="8382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The weather was beautiful.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34" name="Rectangle 5"/>
          <p:cNvSpPr txBox="1">
            <a:spLocks noChangeArrowheads="1"/>
          </p:cNvSpPr>
          <p:nvPr/>
        </p:nvSpPr>
        <p:spPr>
          <a:xfrm>
            <a:off x="4724400" y="57150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Because he didn’t know Mia well</a:t>
            </a:r>
            <a:r>
              <a:rPr kumimoji="0" lang="en-US" sz="3200" b="1" i="0" u="none" strike="noStrike" kern="1200" cap="none" spc="0" normalizeH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.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31" grpId="0" animBg="1"/>
      <p:bldP spid="32" grpId="0" animBg="1"/>
      <p:bldP spid="33" grpId="0" animBg="1"/>
      <p:bldP spid="3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6858000" cy="838200"/>
          </a:xfrm>
        </p:spPr>
        <p:txBody>
          <a:bodyPr>
            <a:normAutofit fontScale="90000"/>
          </a:bodyPr>
          <a:lstStyle/>
          <a:p>
            <a:pPr lvl="0"/>
            <a:r>
              <a:rPr lang="en-US" sz="3600" b="1" dirty="0" smtClean="0">
                <a:solidFill>
                  <a:srgbClr val="FF0000"/>
                </a:solidFill>
              </a:rPr>
              <a:t>II. ANSWER THE QUESTIONS</a:t>
            </a:r>
            <a:br>
              <a:rPr lang="en-US" sz="3600" b="1" dirty="0" smtClean="0">
                <a:solidFill>
                  <a:srgbClr val="FF0000"/>
                </a:solidFill>
              </a:rPr>
            </a:br>
            <a:r>
              <a:rPr lang="en-US" sz="3600" b="1" dirty="0" smtClean="0">
                <a:solidFill>
                  <a:srgbClr val="FF0000"/>
                </a:solidFill>
              </a:rPr>
              <a:t>ABOUT LAURA’S VACATION.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8" name="Rectangle 5"/>
          <p:cNvSpPr txBox="1">
            <a:spLocks noChangeArrowheads="1"/>
          </p:cNvSpPr>
          <p:nvPr/>
        </p:nvSpPr>
        <p:spPr>
          <a:xfrm>
            <a:off x="6858000" y="0"/>
            <a:ext cx="2286000" cy="762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 fontScale="77500" lnSpcReduction="20000"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STUDENT B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1" name="Rectangle 5"/>
          <p:cNvSpPr txBox="1">
            <a:spLocks noChangeArrowheads="1"/>
          </p:cNvSpPr>
          <p:nvPr/>
        </p:nvSpPr>
        <p:spPr>
          <a:xfrm>
            <a:off x="4876800" y="14478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She</a:t>
            </a:r>
            <a:r>
              <a:rPr kumimoji="0" lang="en-US" sz="3200" b="1" i="0" u="none" strike="noStrike" kern="1200" cap="none" spc="0" normalizeH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went to Costa Rica.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graphicFrame>
        <p:nvGraphicFramePr>
          <p:cNvPr id="30" name="Table 29"/>
          <p:cNvGraphicFramePr>
            <a:graphicFrameLocks noGrp="1"/>
          </p:cNvGraphicFramePr>
          <p:nvPr/>
        </p:nvGraphicFramePr>
        <p:xfrm>
          <a:off x="0" y="1219200"/>
          <a:ext cx="9144000" cy="5608320"/>
        </p:xfrm>
        <a:graphic>
          <a:graphicData uri="http://schemas.openxmlformats.org/drawingml/2006/table">
            <a:tbl>
              <a:tblPr/>
              <a:tblGrid>
                <a:gridCol w="4456603"/>
                <a:gridCol w="4687397"/>
              </a:tblGrid>
              <a:tr h="106679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1.Where did Laura go on vacation?</a:t>
                      </a: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81927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2. Who did she go with?</a:t>
                      </a: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81927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3. Where did she stay?</a:t>
                      </a: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81927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4. What was the weather like?</a:t>
                      </a: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81927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5. Why didn’t she enjoy the vacation?</a:t>
                      </a: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1" name="Rectangle 5"/>
          <p:cNvSpPr txBox="1">
            <a:spLocks noChangeArrowheads="1"/>
          </p:cNvSpPr>
          <p:nvPr/>
        </p:nvSpPr>
        <p:spPr>
          <a:xfrm>
            <a:off x="4876800" y="24384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She</a:t>
            </a:r>
            <a:r>
              <a:rPr kumimoji="0" lang="en-US" sz="3200" b="1" i="0" u="none" strike="noStrike" kern="1200" cap="none" spc="0" normalizeH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went with 2 friends.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32" name="Rectangle 5"/>
          <p:cNvSpPr txBox="1">
            <a:spLocks noChangeArrowheads="1"/>
          </p:cNvSpPr>
          <p:nvPr/>
        </p:nvSpPr>
        <p:spPr>
          <a:xfrm>
            <a:off x="4724400" y="35052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She</a:t>
            </a:r>
            <a:r>
              <a:rPr kumimoji="0" lang="en-US" sz="3200" b="1" i="0" u="none" strike="noStrike" kern="1200" cap="none" spc="0" normalizeH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stayed in a small house.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33" name="Rectangle 5"/>
          <p:cNvSpPr txBox="1">
            <a:spLocks noChangeArrowheads="1"/>
          </p:cNvSpPr>
          <p:nvPr/>
        </p:nvSpPr>
        <p:spPr>
          <a:xfrm>
            <a:off x="4419600" y="4419600"/>
            <a:ext cx="4724400" cy="8382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The weather was perfect.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34" name="Rectangle 5"/>
          <p:cNvSpPr txBox="1">
            <a:spLocks noChangeArrowheads="1"/>
          </p:cNvSpPr>
          <p:nvPr/>
        </p:nvSpPr>
        <p:spPr>
          <a:xfrm>
            <a:off x="4724400" y="57150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Because Linda was so</a:t>
            </a:r>
            <a:r>
              <a:rPr kumimoji="0" lang="en-US" sz="3200" b="1" i="0" u="none" strike="noStrike" kern="1200" cap="none" spc="0" normalizeH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cheap.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31" grpId="0" animBg="1"/>
      <p:bldP spid="32" grpId="0" animBg="1"/>
      <p:bldP spid="33" grpId="0" animBg="1"/>
      <p:bldP spid="3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</a:rPr>
              <a:t>III. WORK IN PAIRS (SPEAKING)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4" name="Rectangle 5"/>
          <p:cNvSpPr txBox="1">
            <a:spLocks noChangeArrowheads="1"/>
          </p:cNvSpPr>
          <p:nvPr/>
        </p:nvSpPr>
        <p:spPr>
          <a:xfrm>
            <a:off x="381000" y="1524000"/>
            <a:ext cx="3810000" cy="1524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STUDENT A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5" name="Rectangle 5"/>
          <p:cNvSpPr txBox="1">
            <a:spLocks noChangeArrowheads="1"/>
          </p:cNvSpPr>
          <p:nvPr/>
        </p:nvSpPr>
        <p:spPr>
          <a:xfrm>
            <a:off x="4724400" y="1524000"/>
            <a:ext cx="3810000" cy="1524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STUDENT B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6" name="Rectangle 5"/>
          <p:cNvSpPr txBox="1">
            <a:spLocks noChangeArrowheads="1"/>
          </p:cNvSpPr>
          <p:nvPr/>
        </p:nvSpPr>
        <p:spPr>
          <a:xfrm>
            <a:off x="381000" y="3962400"/>
            <a:ext cx="3810000" cy="1524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JOE’S VACATION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7" name="Rectangle 5"/>
          <p:cNvSpPr txBox="1">
            <a:spLocks noChangeArrowheads="1"/>
          </p:cNvSpPr>
          <p:nvPr/>
        </p:nvSpPr>
        <p:spPr>
          <a:xfrm>
            <a:off x="4724400" y="3962400"/>
            <a:ext cx="3810000" cy="1524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LAURA’S VACATION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cxnSp>
        <p:nvCxnSpPr>
          <p:cNvPr id="8" name="Straight Arrow Connector 7"/>
          <p:cNvCxnSpPr/>
          <p:nvPr/>
        </p:nvCxnSpPr>
        <p:spPr>
          <a:xfrm rot="5400000">
            <a:off x="1753394" y="3428206"/>
            <a:ext cx="1066800" cy="1588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 rot="5400000">
            <a:off x="6096794" y="3428206"/>
            <a:ext cx="1066800" cy="1588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itle 1"/>
          <p:cNvSpPr txBox="1">
            <a:spLocks/>
          </p:cNvSpPr>
          <p:nvPr/>
        </p:nvSpPr>
        <p:spPr>
          <a:xfrm>
            <a:off x="381000" y="5715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USE THE ANSWERS ABOVE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3048000" cy="1524000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solidFill>
                  <a:srgbClr val="FF0000"/>
                </a:solidFill>
              </a:rPr>
              <a:t>SPEAKING</a:t>
            </a:r>
            <a:endParaRPr lang="en-US" sz="3600" b="1" dirty="0">
              <a:solidFill>
                <a:srgbClr val="FF0000"/>
              </a:solidFill>
            </a:endParaRPr>
          </a:p>
        </p:txBody>
      </p:sp>
      <p:sp>
        <p:nvSpPr>
          <p:cNvPr id="4" name="Rectangle 5"/>
          <p:cNvSpPr txBox="1">
            <a:spLocks noChangeArrowheads="1"/>
          </p:cNvSpPr>
          <p:nvPr/>
        </p:nvSpPr>
        <p:spPr>
          <a:xfrm>
            <a:off x="0" y="4648200"/>
            <a:ext cx="2743200" cy="1524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lang="en-US" sz="4400" b="1" dirty="0" smtClean="0">
                <a:solidFill>
                  <a:srgbClr val="7030A0"/>
                </a:solidFill>
              </a:rPr>
              <a:t>JOE’S 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VACATION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5" name="Rectangle 5"/>
          <p:cNvSpPr txBox="1">
            <a:spLocks noChangeArrowheads="1"/>
          </p:cNvSpPr>
          <p:nvPr/>
        </p:nvSpPr>
        <p:spPr>
          <a:xfrm>
            <a:off x="0" y="2667000"/>
            <a:ext cx="2667000" cy="12192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 fontScale="92500"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STUDENT A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/>
          <a:srcRect l="48125" t="11000" r="11250" b="13000"/>
          <a:stretch>
            <a:fillRect/>
          </a:stretch>
        </p:blipFill>
        <p:spPr bwMode="auto">
          <a:xfrm>
            <a:off x="2895600" y="-2345"/>
            <a:ext cx="6248400" cy="68603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3048000" cy="1524000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solidFill>
                  <a:srgbClr val="FF0000"/>
                </a:solidFill>
              </a:rPr>
              <a:t>SPEAKING</a:t>
            </a:r>
            <a:endParaRPr lang="en-US" sz="3600" b="1" dirty="0">
              <a:solidFill>
                <a:srgbClr val="FF0000"/>
              </a:solidFill>
            </a:endParaRPr>
          </a:p>
        </p:txBody>
      </p:sp>
      <p:sp>
        <p:nvSpPr>
          <p:cNvPr id="4" name="Rectangle 5"/>
          <p:cNvSpPr txBox="1">
            <a:spLocks noChangeArrowheads="1"/>
          </p:cNvSpPr>
          <p:nvPr/>
        </p:nvSpPr>
        <p:spPr>
          <a:xfrm>
            <a:off x="0" y="4800600"/>
            <a:ext cx="2743200" cy="1524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lang="en-US" sz="4400" b="1" dirty="0" smtClean="0">
                <a:solidFill>
                  <a:srgbClr val="7030A0"/>
                </a:solidFill>
              </a:rPr>
              <a:t>LAURA’S 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VACATION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5" name="Rectangle 5"/>
          <p:cNvSpPr txBox="1">
            <a:spLocks noChangeArrowheads="1"/>
          </p:cNvSpPr>
          <p:nvPr/>
        </p:nvSpPr>
        <p:spPr>
          <a:xfrm>
            <a:off x="0" y="2667000"/>
            <a:ext cx="2667000" cy="12192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 fontScale="92500"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STUDENT B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2"/>
          <a:srcRect l="48125" t="29000" r="11250" b="14000"/>
          <a:stretch>
            <a:fillRect/>
          </a:stretch>
        </p:blipFill>
        <p:spPr bwMode="auto">
          <a:xfrm>
            <a:off x="3157918" y="0"/>
            <a:ext cx="598608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</a:rPr>
              <a:t>IV. READ IN PAIRS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4" name="Rectangle 5"/>
          <p:cNvSpPr txBox="1">
            <a:spLocks noChangeArrowheads="1"/>
          </p:cNvSpPr>
          <p:nvPr/>
        </p:nvSpPr>
        <p:spPr>
          <a:xfrm>
            <a:off x="381000" y="1524000"/>
            <a:ext cx="3810000" cy="1524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STUDENT A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5" name="Rectangle 5"/>
          <p:cNvSpPr txBox="1">
            <a:spLocks noChangeArrowheads="1"/>
          </p:cNvSpPr>
          <p:nvPr/>
        </p:nvSpPr>
        <p:spPr>
          <a:xfrm>
            <a:off x="4724400" y="1524000"/>
            <a:ext cx="3810000" cy="1524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STUDENT B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6" name="Rectangle 5"/>
          <p:cNvSpPr txBox="1">
            <a:spLocks noChangeArrowheads="1"/>
          </p:cNvSpPr>
          <p:nvPr/>
        </p:nvSpPr>
        <p:spPr>
          <a:xfrm>
            <a:off x="381000" y="3962400"/>
            <a:ext cx="3810000" cy="1524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JOE’S VACATION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7" name="Rectangle 5"/>
          <p:cNvSpPr txBox="1">
            <a:spLocks noChangeArrowheads="1"/>
          </p:cNvSpPr>
          <p:nvPr/>
        </p:nvSpPr>
        <p:spPr>
          <a:xfrm>
            <a:off x="4724400" y="3962400"/>
            <a:ext cx="3810000" cy="1524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LAURA’S VACATION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cxnSp>
        <p:nvCxnSpPr>
          <p:cNvPr id="8" name="Straight Arrow Connector 7"/>
          <p:cNvCxnSpPr/>
          <p:nvPr/>
        </p:nvCxnSpPr>
        <p:spPr>
          <a:xfrm>
            <a:off x="2286794" y="2820194"/>
            <a:ext cx="4190206" cy="1218406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 rot="10800000" flipV="1">
            <a:off x="2438400" y="2743200"/>
            <a:ext cx="4191000" cy="1295400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itle 1"/>
          <p:cNvSpPr txBox="1">
            <a:spLocks/>
          </p:cNvSpPr>
          <p:nvPr/>
        </p:nvSpPr>
        <p:spPr>
          <a:xfrm>
            <a:off x="381000" y="5715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GUESS THE MEANING OF THE</a:t>
            </a:r>
            <a:r>
              <a:rPr kumimoji="0" lang="en-US" sz="4400" b="1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HIGHLIGHTED WORDS AND PHRASES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lum contrast="30000"/>
          </a:blip>
          <a:srcRect l="48125" t="11000" r="11250" b="13000"/>
          <a:stretch>
            <a:fillRect/>
          </a:stretch>
        </p:blipFill>
        <p:spPr bwMode="auto">
          <a:xfrm>
            <a:off x="0" y="0"/>
            <a:ext cx="4788803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lum contrast="30000"/>
          </a:blip>
          <a:srcRect l="48125" t="29000" r="11250" b="19067"/>
          <a:stretch>
            <a:fillRect/>
          </a:stretch>
        </p:blipFill>
        <p:spPr bwMode="auto">
          <a:xfrm>
            <a:off x="4800600" y="1676400"/>
            <a:ext cx="4343400" cy="518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4724400" y="304800"/>
            <a:ext cx="441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6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GUESS THE MEANING OF THE</a:t>
            </a:r>
            <a:r>
              <a:rPr kumimoji="0" lang="en-US" sz="4400" b="1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HIGHLIGHTED WORDS AND PHRASES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0"/>
          <p:cNvPicPr>
            <a:picLocks noChangeAspect="1" noChangeArrowheads="1"/>
          </p:cNvPicPr>
          <p:nvPr/>
        </p:nvPicPr>
        <p:blipFill>
          <a:blip r:embed="rId2"/>
          <a:srcRect l="10423" t="32019" r="43423" b="19234"/>
          <a:stretch>
            <a:fillRect/>
          </a:stretch>
        </p:blipFill>
        <p:spPr bwMode="auto">
          <a:xfrm>
            <a:off x="3810000" y="0"/>
            <a:ext cx="5334000" cy="3525477"/>
          </a:xfrm>
          <a:prstGeom prst="rect">
            <a:avLst/>
          </a:prstGeom>
          <a:noFill/>
        </p:spPr>
      </p:pic>
      <p:pic>
        <p:nvPicPr>
          <p:cNvPr id="5" name="Picture 4"/>
          <p:cNvPicPr/>
          <p:nvPr/>
        </p:nvPicPr>
        <p:blipFill>
          <a:blip r:embed="rId3"/>
          <a:srcRect l="10125" t="20037" r="43352" b="31618"/>
          <a:stretch>
            <a:fillRect/>
          </a:stretch>
        </p:blipFill>
        <p:spPr bwMode="auto">
          <a:xfrm>
            <a:off x="0" y="3522260"/>
            <a:ext cx="5345657" cy="33357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5"/>
          <p:cNvSpPr txBox="1">
            <a:spLocks noChangeArrowheads="1"/>
          </p:cNvSpPr>
          <p:nvPr/>
        </p:nvSpPr>
        <p:spPr>
          <a:xfrm>
            <a:off x="914400" y="533400"/>
            <a:ext cx="2743200" cy="6858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 anchor="ctr">
            <a:normAutofit fontScale="92500" lnSpcReduction="10000"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HOSTEL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7" name="Rectangle 5"/>
          <p:cNvSpPr txBox="1">
            <a:spLocks noChangeArrowheads="1"/>
          </p:cNvSpPr>
          <p:nvPr/>
        </p:nvSpPr>
        <p:spPr>
          <a:xfrm>
            <a:off x="6324600" y="5638800"/>
            <a:ext cx="1828800" cy="6858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 anchor="ctr">
            <a:normAutofit fontScale="92500" lnSpcReduction="10000"/>
          </a:bodyPr>
          <a:lstStyle/>
          <a:p>
            <a:pPr lvl="0" algn="ctr">
              <a:spcBef>
                <a:spcPct val="0"/>
              </a:spcBef>
            </a:pPr>
            <a:r>
              <a:rPr lang="en-US" sz="4400" b="1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HOTEL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cxnSp>
        <p:nvCxnSpPr>
          <p:cNvPr id="9" name="Straight Arrow Connector 8"/>
          <p:cNvCxnSpPr/>
          <p:nvPr/>
        </p:nvCxnSpPr>
        <p:spPr>
          <a:xfrm rot="10800000">
            <a:off x="4953000" y="5943600"/>
            <a:ext cx="1143000" cy="1588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 flipV="1">
            <a:off x="3276600" y="838200"/>
            <a:ext cx="1143000" cy="1588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" name="Table 29"/>
          <p:cNvGraphicFramePr>
            <a:graphicFrameLocks noGrp="1"/>
          </p:cNvGraphicFramePr>
          <p:nvPr/>
        </p:nvGraphicFramePr>
        <p:xfrm>
          <a:off x="152400" y="1143000"/>
          <a:ext cx="8991600" cy="5505355"/>
        </p:xfrm>
        <a:graphic>
          <a:graphicData uri="http://schemas.openxmlformats.org/drawingml/2006/table">
            <a:tbl>
              <a:tblPr/>
              <a:tblGrid>
                <a:gridCol w="4382326"/>
                <a:gridCol w="4609274"/>
              </a:tblGrid>
              <a:tr h="64078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 smtClean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endParaRPr lang="en-US" sz="2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07013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382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33355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2" name="Title 1"/>
          <p:cNvSpPr txBox="1">
            <a:spLocks/>
          </p:cNvSpPr>
          <p:nvPr/>
        </p:nvSpPr>
        <p:spPr>
          <a:xfrm>
            <a:off x="457200" y="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GUESS THE MEANING OF THE</a:t>
            </a:r>
            <a:r>
              <a:rPr kumimoji="0" lang="en-US" sz="4400" b="1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HIGHLIGHTED WORDS AND PHRASES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3" name="Rectangle 5"/>
          <p:cNvSpPr txBox="1">
            <a:spLocks noChangeArrowheads="1"/>
          </p:cNvSpPr>
          <p:nvPr/>
        </p:nvSpPr>
        <p:spPr>
          <a:xfrm>
            <a:off x="4876800" y="11430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NHÀ TRỌ RẺ TIỀN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6" name="Rectangle 5"/>
          <p:cNvSpPr txBox="1">
            <a:spLocks noChangeArrowheads="1"/>
          </p:cNvSpPr>
          <p:nvPr/>
        </p:nvSpPr>
        <p:spPr>
          <a:xfrm>
            <a:off x="304800" y="10668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HOSTEL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2"/>
          <a:srcRect l="14375" t="33000" r="46875" b="21000"/>
          <a:stretch>
            <a:fillRect/>
          </a:stretch>
        </p:blipFill>
        <p:spPr bwMode="auto">
          <a:xfrm>
            <a:off x="0" y="0"/>
            <a:ext cx="4724400" cy="350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2771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 l="8962" t="33672" r="41582" b="20870"/>
          <a:stretch>
            <a:fillRect/>
          </a:stretch>
        </p:blipFill>
        <p:spPr bwMode="auto">
          <a:xfrm>
            <a:off x="3307645" y="3505200"/>
            <a:ext cx="5836355" cy="335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Rectangle 5"/>
          <p:cNvSpPr txBox="1">
            <a:spLocks noChangeArrowheads="1"/>
          </p:cNvSpPr>
          <p:nvPr/>
        </p:nvSpPr>
        <p:spPr>
          <a:xfrm>
            <a:off x="5562600" y="1143000"/>
            <a:ext cx="2971800" cy="152400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 fontScale="85000" lnSpcReduction="10000"/>
          </a:bodyPr>
          <a:lstStyle/>
          <a:p>
            <a:pPr lvl="0" algn="ctr">
              <a:spcBef>
                <a:spcPct val="0"/>
              </a:spcBef>
            </a:pPr>
            <a:r>
              <a:rPr lang="en-US" sz="4400" b="1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LOCAL ATMOSPHERE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" name="Table 29"/>
          <p:cNvGraphicFramePr>
            <a:graphicFrameLocks noGrp="1"/>
          </p:cNvGraphicFramePr>
          <p:nvPr/>
        </p:nvGraphicFramePr>
        <p:xfrm>
          <a:off x="152400" y="1143000"/>
          <a:ext cx="8991600" cy="5505355"/>
        </p:xfrm>
        <a:graphic>
          <a:graphicData uri="http://schemas.openxmlformats.org/drawingml/2006/table">
            <a:tbl>
              <a:tblPr/>
              <a:tblGrid>
                <a:gridCol w="4382326"/>
                <a:gridCol w="4609274"/>
              </a:tblGrid>
              <a:tr h="64078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HOSTEL</a:t>
                      </a: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 smtClean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endParaRPr lang="en-US" sz="2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07013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382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33355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2" name="Title 1"/>
          <p:cNvSpPr txBox="1">
            <a:spLocks/>
          </p:cNvSpPr>
          <p:nvPr/>
        </p:nvSpPr>
        <p:spPr>
          <a:xfrm>
            <a:off x="457200" y="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GUESS THE MEANING OF THE</a:t>
            </a:r>
            <a:r>
              <a:rPr kumimoji="0" lang="en-US" sz="4400" b="1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HIGHLIGHTED WORDS AND PHRASES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3" name="Rectangle 5"/>
          <p:cNvSpPr txBox="1">
            <a:spLocks noChangeArrowheads="1"/>
          </p:cNvSpPr>
          <p:nvPr/>
        </p:nvSpPr>
        <p:spPr>
          <a:xfrm>
            <a:off x="4876800" y="11430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NHÀ TRỌ RẺ TIỀN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4" name="Rectangle 5"/>
          <p:cNvSpPr txBox="1">
            <a:spLocks noChangeArrowheads="1"/>
          </p:cNvSpPr>
          <p:nvPr/>
        </p:nvSpPr>
        <p:spPr>
          <a:xfrm>
            <a:off x="188848" y="1769164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latin typeface="+mj-lt"/>
                <a:ea typeface="+mj-ea"/>
                <a:cs typeface="+mj-cs"/>
              </a:rPr>
              <a:t>ATMOSPHERE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5" name="Rectangle 5"/>
          <p:cNvSpPr txBox="1">
            <a:spLocks noChangeArrowheads="1"/>
          </p:cNvSpPr>
          <p:nvPr/>
        </p:nvSpPr>
        <p:spPr>
          <a:xfrm>
            <a:off x="4876800" y="1828800"/>
            <a:ext cx="4267200" cy="6096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KHÔNG KHÍ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2"/>
          <a:srcRect l="12500" t="32000" r="46250" b="19000"/>
          <a:stretch>
            <a:fillRect/>
          </a:stretch>
        </p:blipFill>
        <p:spPr bwMode="auto">
          <a:xfrm>
            <a:off x="0" y="-1"/>
            <a:ext cx="9144000" cy="67887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Rectangle 5"/>
          <p:cNvSpPr txBox="1">
            <a:spLocks noChangeArrowheads="1"/>
          </p:cNvSpPr>
          <p:nvPr/>
        </p:nvSpPr>
        <p:spPr>
          <a:xfrm>
            <a:off x="6172200" y="0"/>
            <a:ext cx="2971800" cy="68580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 fontScale="92500" lnSpcReduction="10000"/>
          </a:bodyPr>
          <a:lstStyle/>
          <a:p>
            <a:pPr lvl="0" algn="ctr">
              <a:spcBef>
                <a:spcPct val="0"/>
              </a:spcBef>
            </a:pPr>
            <a:r>
              <a:rPr lang="en-US" sz="4400" b="1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FLIRTING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" name="Table 29"/>
          <p:cNvGraphicFramePr>
            <a:graphicFrameLocks noGrp="1"/>
          </p:cNvGraphicFramePr>
          <p:nvPr/>
        </p:nvGraphicFramePr>
        <p:xfrm>
          <a:off x="152400" y="1143000"/>
          <a:ext cx="8991600" cy="5505355"/>
        </p:xfrm>
        <a:graphic>
          <a:graphicData uri="http://schemas.openxmlformats.org/drawingml/2006/table">
            <a:tbl>
              <a:tblPr/>
              <a:tblGrid>
                <a:gridCol w="4382326"/>
                <a:gridCol w="4609274"/>
              </a:tblGrid>
              <a:tr h="64078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HOSTEL</a:t>
                      </a: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 smtClean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endParaRPr lang="en-US" sz="2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07013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382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33355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2" name="Title 1"/>
          <p:cNvSpPr txBox="1">
            <a:spLocks/>
          </p:cNvSpPr>
          <p:nvPr/>
        </p:nvSpPr>
        <p:spPr>
          <a:xfrm>
            <a:off x="457200" y="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GUESS THE MEANING OF THE</a:t>
            </a:r>
            <a:r>
              <a:rPr kumimoji="0" lang="en-US" sz="4400" b="1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HIGHLIGHTED WORDS AND PHRASES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3" name="Rectangle 5"/>
          <p:cNvSpPr txBox="1">
            <a:spLocks noChangeArrowheads="1"/>
          </p:cNvSpPr>
          <p:nvPr/>
        </p:nvSpPr>
        <p:spPr>
          <a:xfrm>
            <a:off x="4876800" y="11430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NHÀ TRỌ RẺ TIỀN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4" name="Rectangle 5"/>
          <p:cNvSpPr txBox="1">
            <a:spLocks noChangeArrowheads="1"/>
          </p:cNvSpPr>
          <p:nvPr/>
        </p:nvSpPr>
        <p:spPr>
          <a:xfrm>
            <a:off x="188848" y="1769164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latin typeface="+mj-lt"/>
                <a:ea typeface="+mj-ea"/>
                <a:cs typeface="+mj-cs"/>
              </a:rPr>
              <a:t>ATMOSPHERE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5" name="Rectangle 5"/>
          <p:cNvSpPr txBox="1">
            <a:spLocks noChangeArrowheads="1"/>
          </p:cNvSpPr>
          <p:nvPr/>
        </p:nvSpPr>
        <p:spPr>
          <a:xfrm>
            <a:off x="4876800" y="1828800"/>
            <a:ext cx="4267200" cy="6096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KHÔNG KHÍ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7" name="Rectangle 5"/>
          <p:cNvSpPr txBox="1">
            <a:spLocks noChangeArrowheads="1"/>
          </p:cNvSpPr>
          <p:nvPr/>
        </p:nvSpPr>
        <p:spPr>
          <a:xfrm>
            <a:off x="304800" y="25146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latin typeface="+mj-lt"/>
                <a:ea typeface="+mj-ea"/>
                <a:cs typeface="+mj-cs"/>
              </a:rPr>
              <a:t>FLIRTING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8" name="Rectangle 5"/>
          <p:cNvSpPr txBox="1">
            <a:spLocks noChangeArrowheads="1"/>
          </p:cNvSpPr>
          <p:nvPr/>
        </p:nvSpPr>
        <p:spPr>
          <a:xfrm>
            <a:off x="4953000" y="2667000"/>
            <a:ext cx="4038600" cy="6096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TÁN TỈNH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2"/>
          <a:srcRect l="10625" t="32000" r="43750" b="19000"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Rectangle 5"/>
          <p:cNvSpPr txBox="1">
            <a:spLocks noChangeArrowheads="1"/>
          </p:cNvSpPr>
          <p:nvPr/>
        </p:nvSpPr>
        <p:spPr>
          <a:xfrm>
            <a:off x="3200400" y="6096000"/>
            <a:ext cx="2895600" cy="76200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lang="en-US" sz="4400" b="1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BREAK UP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" name="Table 29"/>
          <p:cNvGraphicFramePr>
            <a:graphicFrameLocks noGrp="1"/>
          </p:cNvGraphicFramePr>
          <p:nvPr/>
        </p:nvGraphicFramePr>
        <p:xfrm>
          <a:off x="152400" y="1143000"/>
          <a:ext cx="8991600" cy="5505355"/>
        </p:xfrm>
        <a:graphic>
          <a:graphicData uri="http://schemas.openxmlformats.org/drawingml/2006/table">
            <a:tbl>
              <a:tblPr/>
              <a:tblGrid>
                <a:gridCol w="4382326"/>
                <a:gridCol w="4609274"/>
              </a:tblGrid>
              <a:tr h="64078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HOSTEL</a:t>
                      </a: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 smtClean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endParaRPr lang="en-US" sz="2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07013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382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33355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2" name="Title 1"/>
          <p:cNvSpPr txBox="1">
            <a:spLocks/>
          </p:cNvSpPr>
          <p:nvPr/>
        </p:nvSpPr>
        <p:spPr>
          <a:xfrm>
            <a:off x="457200" y="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GUESS THE MEANING OF THE</a:t>
            </a:r>
            <a:r>
              <a:rPr kumimoji="0" lang="en-US" sz="4400" b="1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HIGHLIGHTED WORDS AND PHRASES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3" name="Rectangle 5"/>
          <p:cNvSpPr txBox="1">
            <a:spLocks noChangeArrowheads="1"/>
          </p:cNvSpPr>
          <p:nvPr/>
        </p:nvSpPr>
        <p:spPr>
          <a:xfrm>
            <a:off x="4876800" y="11430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NHÀ TRỌ RẺ TIỀN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4" name="Rectangle 5"/>
          <p:cNvSpPr txBox="1">
            <a:spLocks noChangeArrowheads="1"/>
          </p:cNvSpPr>
          <p:nvPr/>
        </p:nvSpPr>
        <p:spPr>
          <a:xfrm>
            <a:off x="188848" y="1769164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latin typeface="+mj-lt"/>
                <a:ea typeface="+mj-ea"/>
                <a:cs typeface="+mj-cs"/>
              </a:rPr>
              <a:t>ATMOSPHERE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5" name="Rectangle 5"/>
          <p:cNvSpPr txBox="1">
            <a:spLocks noChangeArrowheads="1"/>
          </p:cNvSpPr>
          <p:nvPr/>
        </p:nvSpPr>
        <p:spPr>
          <a:xfrm>
            <a:off x="4876800" y="1828800"/>
            <a:ext cx="4267200" cy="6096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KHÔNG KHÍ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7" name="Rectangle 5"/>
          <p:cNvSpPr txBox="1">
            <a:spLocks noChangeArrowheads="1"/>
          </p:cNvSpPr>
          <p:nvPr/>
        </p:nvSpPr>
        <p:spPr>
          <a:xfrm>
            <a:off x="304800" y="25146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latin typeface="+mj-lt"/>
                <a:ea typeface="+mj-ea"/>
                <a:cs typeface="+mj-cs"/>
              </a:rPr>
              <a:t>FLIRTING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8" name="Rectangle 5"/>
          <p:cNvSpPr txBox="1">
            <a:spLocks noChangeArrowheads="1"/>
          </p:cNvSpPr>
          <p:nvPr/>
        </p:nvSpPr>
        <p:spPr>
          <a:xfrm>
            <a:off x="4953000" y="2667000"/>
            <a:ext cx="4038600" cy="6096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TÁN TỈNH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9" name="Rectangle 5"/>
          <p:cNvSpPr txBox="1">
            <a:spLocks noChangeArrowheads="1"/>
          </p:cNvSpPr>
          <p:nvPr/>
        </p:nvSpPr>
        <p:spPr>
          <a:xfrm>
            <a:off x="304800" y="33528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latin typeface="+mj-lt"/>
                <a:ea typeface="+mj-ea"/>
                <a:cs typeface="+mj-cs"/>
              </a:rPr>
              <a:t>BREAK UP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0" name="Rectangle 5"/>
          <p:cNvSpPr txBox="1">
            <a:spLocks noChangeArrowheads="1"/>
          </p:cNvSpPr>
          <p:nvPr/>
        </p:nvSpPr>
        <p:spPr>
          <a:xfrm>
            <a:off x="4876800" y="33528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CHIA TAY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35843" name="Picture 3"/>
          <p:cNvPicPr>
            <a:picLocks noChangeAspect="1" noChangeArrowheads="1"/>
          </p:cNvPicPr>
          <p:nvPr/>
        </p:nvPicPr>
        <p:blipFill>
          <a:blip r:embed="rId2"/>
          <a:srcRect l="13125" t="32000" r="46250" b="1800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Rectangle 5"/>
          <p:cNvSpPr txBox="1">
            <a:spLocks noChangeArrowheads="1"/>
          </p:cNvSpPr>
          <p:nvPr/>
        </p:nvSpPr>
        <p:spPr>
          <a:xfrm>
            <a:off x="6096000" y="6096000"/>
            <a:ext cx="3048000" cy="76200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 fontScale="70000" lnSpcReduction="20000"/>
          </a:bodyPr>
          <a:lstStyle/>
          <a:p>
            <a:pPr lvl="0" algn="ctr">
              <a:spcBef>
                <a:spcPct val="0"/>
              </a:spcBef>
            </a:pPr>
            <a:r>
              <a:rPr lang="en-US" sz="4400" b="1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FANTASTIC VIEW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" name="Table 29"/>
          <p:cNvGraphicFramePr>
            <a:graphicFrameLocks noGrp="1"/>
          </p:cNvGraphicFramePr>
          <p:nvPr/>
        </p:nvGraphicFramePr>
        <p:xfrm>
          <a:off x="152400" y="1143000"/>
          <a:ext cx="8991600" cy="5505355"/>
        </p:xfrm>
        <a:graphic>
          <a:graphicData uri="http://schemas.openxmlformats.org/drawingml/2006/table">
            <a:tbl>
              <a:tblPr/>
              <a:tblGrid>
                <a:gridCol w="4382326"/>
                <a:gridCol w="4609274"/>
              </a:tblGrid>
              <a:tr h="64078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HOSTEL</a:t>
                      </a: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 smtClean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endParaRPr lang="en-US" sz="2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07013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382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33355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2" name="Title 1"/>
          <p:cNvSpPr txBox="1">
            <a:spLocks/>
          </p:cNvSpPr>
          <p:nvPr/>
        </p:nvSpPr>
        <p:spPr>
          <a:xfrm>
            <a:off x="457200" y="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GUESS THE MEANING OF THE</a:t>
            </a:r>
            <a:r>
              <a:rPr kumimoji="0" lang="en-US" sz="4400" b="1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HIGHLIGHTED WORDS AND PHRASES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3" name="Rectangle 5"/>
          <p:cNvSpPr txBox="1">
            <a:spLocks noChangeArrowheads="1"/>
          </p:cNvSpPr>
          <p:nvPr/>
        </p:nvSpPr>
        <p:spPr>
          <a:xfrm>
            <a:off x="4876800" y="11430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NHÀ TRỌ RẺ TIỀN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4" name="Rectangle 5"/>
          <p:cNvSpPr txBox="1">
            <a:spLocks noChangeArrowheads="1"/>
          </p:cNvSpPr>
          <p:nvPr/>
        </p:nvSpPr>
        <p:spPr>
          <a:xfrm>
            <a:off x="188848" y="1769164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latin typeface="+mj-lt"/>
                <a:ea typeface="+mj-ea"/>
                <a:cs typeface="+mj-cs"/>
              </a:rPr>
              <a:t>ATMOSPHERE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5" name="Rectangle 5"/>
          <p:cNvSpPr txBox="1">
            <a:spLocks noChangeArrowheads="1"/>
          </p:cNvSpPr>
          <p:nvPr/>
        </p:nvSpPr>
        <p:spPr>
          <a:xfrm>
            <a:off x="4876800" y="1828800"/>
            <a:ext cx="4267200" cy="6096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KHÔNG KHÍ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7" name="Rectangle 5"/>
          <p:cNvSpPr txBox="1">
            <a:spLocks noChangeArrowheads="1"/>
          </p:cNvSpPr>
          <p:nvPr/>
        </p:nvSpPr>
        <p:spPr>
          <a:xfrm>
            <a:off x="304800" y="25146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latin typeface="+mj-lt"/>
                <a:ea typeface="+mj-ea"/>
                <a:cs typeface="+mj-cs"/>
              </a:rPr>
              <a:t>FLIRTING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8" name="Rectangle 5"/>
          <p:cNvSpPr txBox="1">
            <a:spLocks noChangeArrowheads="1"/>
          </p:cNvSpPr>
          <p:nvPr/>
        </p:nvSpPr>
        <p:spPr>
          <a:xfrm>
            <a:off x="4953000" y="2667000"/>
            <a:ext cx="4038600" cy="6096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TÁN TỈNH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9" name="Rectangle 5"/>
          <p:cNvSpPr txBox="1">
            <a:spLocks noChangeArrowheads="1"/>
          </p:cNvSpPr>
          <p:nvPr/>
        </p:nvSpPr>
        <p:spPr>
          <a:xfrm>
            <a:off x="304800" y="33528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latin typeface="+mj-lt"/>
                <a:ea typeface="+mj-ea"/>
                <a:cs typeface="+mj-cs"/>
              </a:rPr>
              <a:t>BREAK UP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0" name="Rectangle 5"/>
          <p:cNvSpPr txBox="1">
            <a:spLocks noChangeArrowheads="1"/>
          </p:cNvSpPr>
          <p:nvPr/>
        </p:nvSpPr>
        <p:spPr>
          <a:xfrm>
            <a:off x="4876800" y="33528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CHIA TAY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1" name="Rectangle 5"/>
          <p:cNvSpPr txBox="1">
            <a:spLocks noChangeArrowheads="1"/>
          </p:cNvSpPr>
          <p:nvPr/>
        </p:nvSpPr>
        <p:spPr>
          <a:xfrm>
            <a:off x="381000" y="40386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latin typeface="+mj-lt"/>
                <a:ea typeface="+mj-ea"/>
                <a:cs typeface="+mj-cs"/>
              </a:rPr>
              <a:t>VIEW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6" name="Rectangle 5"/>
          <p:cNvSpPr txBox="1">
            <a:spLocks noChangeArrowheads="1"/>
          </p:cNvSpPr>
          <p:nvPr/>
        </p:nvSpPr>
        <p:spPr>
          <a:xfrm>
            <a:off x="4724400" y="40386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QUANG CẢNH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6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6866" name="Picture 2"/>
          <p:cNvPicPr>
            <a:picLocks noChangeAspect="1" noChangeArrowheads="1"/>
          </p:cNvPicPr>
          <p:nvPr/>
        </p:nvPicPr>
        <p:blipFill>
          <a:blip r:embed="rId2"/>
          <a:srcRect l="8750" t="35000" r="42500" b="22000"/>
          <a:stretch>
            <a:fillRect/>
          </a:stretch>
        </p:blipFill>
        <p:spPr bwMode="auto">
          <a:xfrm>
            <a:off x="21265" y="304800"/>
            <a:ext cx="9122735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Rectangle 5"/>
          <p:cNvSpPr txBox="1">
            <a:spLocks noChangeArrowheads="1"/>
          </p:cNvSpPr>
          <p:nvPr/>
        </p:nvSpPr>
        <p:spPr>
          <a:xfrm>
            <a:off x="2590800" y="6096000"/>
            <a:ext cx="4419600" cy="76200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 fontScale="85000" lnSpcReduction="10000"/>
          </a:bodyPr>
          <a:lstStyle/>
          <a:p>
            <a:pPr lvl="0" algn="ctr">
              <a:spcBef>
                <a:spcPct val="0"/>
              </a:spcBef>
            </a:pPr>
            <a:r>
              <a:rPr lang="en-US" sz="4400" b="1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FELT SORRY FOR HER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" name="Table 29"/>
          <p:cNvGraphicFramePr>
            <a:graphicFrameLocks noGrp="1"/>
          </p:cNvGraphicFramePr>
          <p:nvPr/>
        </p:nvGraphicFramePr>
        <p:xfrm>
          <a:off x="152400" y="1143000"/>
          <a:ext cx="8991600" cy="5505355"/>
        </p:xfrm>
        <a:graphic>
          <a:graphicData uri="http://schemas.openxmlformats.org/drawingml/2006/table">
            <a:tbl>
              <a:tblPr/>
              <a:tblGrid>
                <a:gridCol w="4382326"/>
                <a:gridCol w="4609274"/>
              </a:tblGrid>
              <a:tr h="64078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HOSTEL</a:t>
                      </a: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 smtClean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endParaRPr lang="en-US" sz="2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07013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382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33355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2" name="Title 1"/>
          <p:cNvSpPr txBox="1">
            <a:spLocks/>
          </p:cNvSpPr>
          <p:nvPr/>
        </p:nvSpPr>
        <p:spPr>
          <a:xfrm>
            <a:off x="457200" y="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GUESS THE MEANING OF THE</a:t>
            </a:r>
            <a:r>
              <a:rPr kumimoji="0" lang="en-US" sz="4400" b="1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HIGHLIGHTED WORDS AND PHRASES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3" name="Rectangle 5"/>
          <p:cNvSpPr txBox="1">
            <a:spLocks noChangeArrowheads="1"/>
          </p:cNvSpPr>
          <p:nvPr/>
        </p:nvSpPr>
        <p:spPr>
          <a:xfrm>
            <a:off x="4876800" y="11430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NHÀ TRỌ RẺ TIỀN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4" name="Rectangle 5"/>
          <p:cNvSpPr txBox="1">
            <a:spLocks noChangeArrowheads="1"/>
          </p:cNvSpPr>
          <p:nvPr/>
        </p:nvSpPr>
        <p:spPr>
          <a:xfrm>
            <a:off x="188848" y="1769164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latin typeface="+mj-lt"/>
                <a:ea typeface="+mj-ea"/>
                <a:cs typeface="+mj-cs"/>
              </a:rPr>
              <a:t>ATMOSPHERE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5" name="Rectangle 5"/>
          <p:cNvSpPr txBox="1">
            <a:spLocks noChangeArrowheads="1"/>
          </p:cNvSpPr>
          <p:nvPr/>
        </p:nvSpPr>
        <p:spPr>
          <a:xfrm>
            <a:off x="4876800" y="1828800"/>
            <a:ext cx="4267200" cy="6096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KHÔNG KHÍ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7" name="Rectangle 5"/>
          <p:cNvSpPr txBox="1">
            <a:spLocks noChangeArrowheads="1"/>
          </p:cNvSpPr>
          <p:nvPr/>
        </p:nvSpPr>
        <p:spPr>
          <a:xfrm>
            <a:off x="304800" y="25146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latin typeface="+mj-lt"/>
                <a:ea typeface="+mj-ea"/>
                <a:cs typeface="+mj-cs"/>
              </a:rPr>
              <a:t>FLIRTING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8" name="Rectangle 5"/>
          <p:cNvSpPr txBox="1">
            <a:spLocks noChangeArrowheads="1"/>
          </p:cNvSpPr>
          <p:nvPr/>
        </p:nvSpPr>
        <p:spPr>
          <a:xfrm>
            <a:off x="4953000" y="2667000"/>
            <a:ext cx="4038600" cy="6096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TÁN TỈNH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9" name="Rectangle 5"/>
          <p:cNvSpPr txBox="1">
            <a:spLocks noChangeArrowheads="1"/>
          </p:cNvSpPr>
          <p:nvPr/>
        </p:nvSpPr>
        <p:spPr>
          <a:xfrm>
            <a:off x="304800" y="33528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latin typeface="+mj-lt"/>
                <a:ea typeface="+mj-ea"/>
                <a:cs typeface="+mj-cs"/>
              </a:rPr>
              <a:t>BREAK UP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0" name="Rectangle 5"/>
          <p:cNvSpPr txBox="1">
            <a:spLocks noChangeArrowheads="1"/>
          </p:cNvSpPr>
          <p:nvPr/>
        </p:nvSpPr>
        <p:spPr>
          <a:xfrm>
            <a:off x="4876800" y="33528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CHIA TAY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1" name="Rectangle 5"/>
          <p:cNvSpPr txBox="1">
            <a:spLocks noChangeArrowheads="1"/>
          </p:cNvSpPr>
          <p:nvPr/>
        </p:nvSpPr>
        <p:spPr>
          <a:xfrm>
            <a:off x="304800" y="48768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latin typeface="+mj-lt"/>
                <a:ea typeface="+mj-ea"/>
                <a:cs typeface="+mj-cs"/>
              </a:rPr>
              <a:t>FELT SORRY FOR HER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6" name="Rectangle 5"/>
          <p:cNvSpPr txBox="1">
            <a:spLocks noChangeArrowheads="1"/>
          </p:cNvSpPr>
          <p:nvPr/>
        </p:nvSpPr>
        <p:spPr>
          <a:xfrm>
            <a:off x="4724400" y="40386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QUANG CẢNH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7" name="Rectangle 5"/>
          <p:cNvSpPr txBox="1">
            <a:spLocks noChangeArrowheads="1"/>
          </p:cNvSpPr>
          <p:nvPr/>
        </p:nvSpPr>
        <p:spPr>
          <a:xfrm>
            <a:off x="381000" y="40386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latin typeface="+mj-lt"/>
                <a:ea typeface="+mj-ea"/>
                <a:cs typeface="+mj-cs"/>
              </a:rPr>
              <a:t>VIEW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8" name="Rectangle 5"/>
          <p:cNvSpPr txBox="1">
            <a:spLocks noChangeArrowheads="1"/>
          </p:cNvSpPr>
          <p:nvPr/>
        </p:nvSpPr>
        <p:spPr>
          <a:xfrm>
            <a:off x="4876800" y="5105400"/>
            <a:ext cx="4267200" cy="4572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CẢM THẤY TỘI NGHIỆP CÔ ẤY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8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2"/>
          <a:srcRect l="10625" t="33000" r="43750" b="19000"/>
          <a:stretch>
            <a:fillRect/>
          </a:stretch>
        </p:blipFill>
        <p:spPr bwMode="auto">
          <a:xfrm>
            <a:off x="-1" y="0"/>
            <a:ext cx="9155113" cy="601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Rectangle 5"/>
          <p:cNvSpPr txBox="1">
            <a:spLocks noChangeArrowheads="1"/>
          </p:cNvSpPr>
          <p:nvPr/>
        </p:nvSpPr>
        <p:spPr>
          <a:xfrm>
            <a:off x="2590800" y="6096000"/>
            <a:ext cx="4495800" cy="76200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 fontScale="92500"/>
          </a:bodyPr>
          <a:lstStyle/>
          <a:p>
            <a:pPr lvl="0" algn="ctr">
              <a:spcBef>
                <a:spcPct val="0"/>
              </a:spcBef>
            </a:pPr>
            <a:r>
              <a:rPr lang="en-US" sz="4400" b="1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NATURAL DISASTER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" name="Table 29"/>
          <p:cNvGraphicFramePr>
            <a:graphicFrameLocks noGrp="1"/>
          </p:cNvGraphicFramePr>
          <p:nvPr/>
        </p:nvGraphicFramePr>
        <p:xfrm>
          <a:off x="152400" y="1143000"/>
          <a:ext cx="8991600" cy="5505355"/>
        </p:xfrm>
        <a:graphic>
          <a:graphicData uri="http://schemas.openxmlformats.org/drawingml/2006/table">
            <a:tbl>
              <a:tblPr/>
              <a:tblGrid>
                <a:gridCol w="4382326"/>
                <a:gridCol w="4609274"/>
              </a:tblGrid>
              <a:tr h="64078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HOSTEL</a:t>
                      </a: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 smtClean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endParaRPr lang="en-US" sz="2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07013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382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33355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2" name="Title 1"/>
          <p:cNvSpPr txBox="1">
            <a:spLocks/>
          </p:cNvSpPr>
          <p:nvPr/>
        </p:nvSpPr>
        <p:spPr>
          <a:xfrm>
            <a:off x="457200" y="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GUESS THE MEANING OF THE</a:t>
            </a:r>
            <a:r>
              <a:rPr kumimoji="0" lang="en-US" sz="4400" b="1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HIGHLIGHTED WORDS AND PHRASES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3" name="Rectangle 5"/>
          <p:cNvSpPr txBox="1">
            <a:spLocks noChangeArrowheads="1"/>
          </p:cNvSpPr>
          <p:nvPr/>
        </p:nvSpPr>
        <p:spPr>
          <a:xfrm>
            <a:off x="4876800" y="11430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NHÀ TRỌ RẺ TIỀN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4" name="Rectangle 5"/>
          <p:cNvSpPr txBox="1">
            <a:spLocks noChangeArrowheads="1"/>
          </p:cNvSpPr>
          <p:nvPr/>
        </p:nvSpPr>
        <p:spPr>
          <a:xfrm>
            <a:off x="188848" y="1769164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latin typeface="+mj-lt"/>
                <a:ea typeface="+mj-ea"/>
                <a:cs typeface="+mj-cs"/>
              </a:rPr>
              <a:t>ATMOSPHERE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5" name="Rectangle 5"/>
          <p:cNvSpPr txBox="1">
            <a:spLocks noChangeArrowheads="1"/>
          </p:cNvSpPr>
          <p:nvPr/>
        </p:nvSpPr>
        <p:spPr>
          <a:xfrm>
            <a:off x="4876800" y="1828800"/>
            <a:ext cx="4267200" cy="6096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KHÔNG KHÍ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7" name="Rectangle 5"/>
          <p:cNvSpPr txBox="1">
            <a:spLocks noChangeArrowheads="1"/>
          </p:cNvSpPr>
          <p:nvPr/>
        </p:nvSpPr>
        <p:spPr>
          <a:xfrm>
            <a:off x="304800" y="25146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latin typeface="+mj-lt"/>
                <a:ea typeface="+mj-ea"/>
                <a:cs typeface="+mj-cs"/>
              </a:rPr>
              <a:t>FLIRTING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8" name="Rectangle 5"/>
          <p:cNvSpPr txBox="1">
            <a:spLocks noChangeArrowheads="1"/>
          </p:cNvSpPr>
          <p:nvPr/>
        </p:nvSpPr>
        <p:spPr>
          <a:xfrm>
            <a:off x="4953000" y="2667000"/>
            <a:ext cx="4038600" cy="6096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TÁN TỈNH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9" name="Rectangle 5"/>
          <p:cNvSpPr txBox="1">
            <a:spLocks noChangeArrowheads="1"/>
          </p:cNvSpPr>
          <p:nvPr/>
        </p:nvSpPr>
        <p:spPr>
          <a:xfrm>
            <a:off x="304800" y="33528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latin typeface="+mj-lt"/>
                <a:ea typeface="+mj-ea"/>
                <a:cs typeface="+mj-cs"/>
              </a:rPr>
              <a:t>BREAK UP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0" name="Rectangle 5"/>
          <p:cNvSpPr txBox="1">
            <a:spLocks noChangeArrowheads="1"/>
          </p:cNvSpPr>
          <p:nvPr/>
        </p:nvSpPr>
        <p:spPr>
          <a:xfrm>
            <a:off x="4876800" y="33528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CHIA TAY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1" name="Rectangle 5"/>
          <p:cNvSpPr txBox="1">
            <a:spLocks noChangeArrowheads="1"/>
          </p:cNvSpPr>
          <p:nvPr/>
        </p:nvSpPr>
        <p:spPr>
          <a:xfrm>
            <a:off x="304800" y="48768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latin typeface="+mj-lt"/>
                <a:ea typeface="+mj-ea"/>
                <a:cs typeface="+mj-cs"/>
              </a:rPr>
              <a:t>FELT SORRY FOR HER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6" name="Rectangle 5"/>
          <p:cNvSpPr txBox="1">
            <a:spLocks noChangeArrowheads="1"/>
          </p:cNvSpPr>
          <p:nvPr/>
        </p:nvSpPr>
        <p:spPr>
          <a:xfrm>
            <a:off x="4724400" y="40386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QUANG CẢNH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7" name="Rectangle 5"/>
          <p:cNvSpPr txBox="1">
            <a:spLocks noChangeArrowheads="1"/>
          </p:cNvSpPr>
          <p:nvPr/>
        </p:nvSpPr>
        <p:spPr>
          <a:xfrm>
            <a:off x="381000" y="40386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latin typeface="+mj-lt"/>
                <a:ea typeface="+mj-ea"/>
                <a:cs typeface="+mj-cs"/>
              </a:rPr>
              <a:t>VIEW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8" name="Rectangle 5"/>
          <p:cNvSpPr txBox="1">
            <a:spLocks noChangeArrowheads="1"/>
          </p:cNvSpPr>
          <p:nvPr/>
        </p:nvSpPr>
        <p:spPr>
          <a:xfrm>
            <a:off x="4876800" y="5105400"/>
            <a:ext cx="4267200" cy="4572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CẢM THẤY TỘI NGHIỆP CÔ ẤY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9" name="Rectangle 5"/>
          <p:cNvSpPr txBox="1">
            <a:spLocks noChangeArrowheads="1"/>
          </p:cNvSpPr>
          <p:nvPr/>
        </p:nvSpPr>
        <p:spPr>
          <a:xfrm>
            <a:off x="381000" y="6019800"/>
            <a:ext cx="4267200" cy="4572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latin typeface="+mj-lt"/>
                <a:ea typeface="+mj-ea"/>
                <a:cs typeface="+mj-cs"/>
              </a:rPr>
              <a:t>DISASTER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20" name="Rectangle 5"/>
          <p:cNvSpPr txBox="1">
            <a:spLocks noChangeArrowheads="1"/>
          </p:cNvSpPr>
          <p:nvPr/>
        </p:nvSpPr>
        <p:spPr>
          <a:xfrm>
            <a:off x="4797288" y="5993296"/>
            <a:ext cx="4267200" cy="4572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THẢM HOẠ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457200" y="0"/>
            <a:ext cx="8229600" cy="762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V.</a:t>
            </a:r>
            <a:r>
              <a:rPr lang="en-US" sz="4400" b="1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 SPEAKING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Rectangle 5"/>
          <p:cNvSpPr txBox="1">
            <a:spLocks noChangeArrowheads="1"/>
          </p:cNvSpPr>
          <p:nvPr/>
        </p:nvSpPr>
        <p:spPr>
          <a:xfrm>
            <a:off x="152400" y="609600"/>
            <a:ext cx="8991600" cy="76200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 fontScale="62500" lnSpcReduction="20000"/>
          </a:bodyPr>
          <a:lstStyle/>
          <a:p>
            <a:pPr lvl="0" algn="ctr">
              <a:spcBef>
                <a:spcPct val="0"/>
              </a:spcBef>
            </a:pPr>
            <a:r>
              <a:rPr lang="en-US" sz="4400" b="1" dirty="0" smtClean="0">
                <a:solidFill>
                  <a:srgbClr val="0070C0"/>
                </a:solidFill>
                <a:latin typeface="+mj-lt"/>
                <a:ea typeface="+mj-ea"/>
                <a:cs typeface="+mj-cs"/>
              </a:rPr>
              <a:t>1. WHOSE VACATION DO YOU THINK WAS WORSE? WHY?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/>
          <a:srcRect l="10625" t="32000" r="43750" b="19000"/>
          <a:stretch>
            <a:fillRect/>
          </a:stretch>
        </p:blipFill>
        <p:spPr bwMode="auto">
          <a:xfrm>
            <a:off x="838200" y="1295400"/>
            <a:ext cx="7467600" cy="56007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Rectangle 5"/>
          <p:cNvSpPr txBox="1">
            <a:spLocks noChangeArrowheads="1"/>
          </p:cNvSpPr>
          <p:nvPr/>
        </p:nvSpPr>
        <p:spPr>
          <a:xfrm>
            <a:off x="3048000" y="6096000"/>
            <a:ext cx="2895600" cy="76200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lang="en-US" sz="4400" b="1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BREAK UP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457200" y="0"/>
            <a:ext cx="8229600" cy="762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V.</a:t>
            </a:r>
            <a:r>
              <a:rPr lang="en-US" sz="4400" b="1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 SPEAKING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Rectangle 5"/>
          <p:cNvSpPr txBox="1">
            <a:spLocks noChangeArrowheads="1"/>
          </p:cNvSpPr>
          <p:nvPr/>
        </p:nvSpPr>
        <p:spPr>
          <a:xfrm>
            <a:off x="152400" y="609600"/>
            <a:ext cx="8991600" cy="76200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 fontScale="92500"/>
          </a:bodyPr>
          <a:lstStyle/>
          <a:p>
            <a:pPr lvl="0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2.</a:t>
            </a:r>
            <a:r>
              <a:rPr kumimoji="0" lang="en-US" sz="4400" b="1" i="0" u="none" strike="noStrike" kern="1200" cap="none" spc="0" normalizeH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WHERE DID YOU GO ON VACATION?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6" name="Rectangle 5"/>
          <p:cNvSpPr txBox="1">
            <a:spLocks noChangeArrowheads="1"/>
          </p:cNvSpPr>
          <p:nvPr/>
        </p:nvSpPr>
        <p:spPr>
          <a:xfrm>
            <a:off x="152400" y="1752600"/>
            <a:ext cx="8991600" cy="76200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/>
          </a:bodyPr>
          <a:lstStyle/>
          <a:p>
            <a:pPr lvl="0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3.</a:t>
            </a:r>
            <a:r>
              <a:rPr kumimoji="0" lang="en-US" sz="4400" b="1" i="0" u="none" strike="noStrike" kern="1200" cap="none" spc="0" normalizeH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WHO DID YOU GO WITH?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9" name="Rectangle 5"/>
          <p:cNvSpPr txBox="1">
            <a:spLocks noChangeArrowheads="1"/>
          </p:cNvSpPr>
          <p:nvPr/>
        </p:nvSpPr>
        <p:spPr>
          <a:xfrm>
            <a:off x="152400" y="2895600"/>
            <a:ext cx="8991600" cy="76200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/>
          </a:bodyPr>
          <a:lstStyle/>
          <a:p>
            <a:pPr lvl="0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4.</a:t>
            </a:r>
            <a:r>
              <a:rPr kumimoji="0" lang="en-US" sz="4400" b="1" i="0" u="none" strike="noStrike" kern="1200" cap="none" spc="0" normalizeH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WHERE DID YOU STAY?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0" name="Rectangle 5"/>
          <p:cNvSpPr txBox="1">
            <a:spLocks noChangeArrowheads="1"/>
          </p:cNvSpPr>
          <p:nvPr/>
        </p:nvSpPr>
        <p:spPr>
          <a:xfrm>
            <a:off x="152400" y="4114800"/>
            <a:ext cx="8991600" cy="76200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/>
          </a:bodyPr>
          <a:lstStyle/>
          <a:p>
            <a:pPr lvl="0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5.</a:t>
            </a:r>
            <a:r>
              <a:rPr kumimoji="0" lang="en-US" sz="4400" b="1" i="0" u="none" strike="noStrike" kern="1200" cap="none" spc="0" normalizeH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WHAT WAS THE WEATHER LIKE?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1" name="Rectangle 5"/>
          <p:cNvSpPr txBox="1">
            <a:spLocks noChangeArrowheads="1"/>
          </p:cNvSpPr>
          <p:nvPr/>
        </p:nvSpPr>
        <p:spPr>
          <a:xfrm>
            <a:off x="152400" y="5334000"/>
            <a:ext cx="8991600" cy="76200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/>
          </a:bodyPr>
          <a:lstStyle/>
          <a:p>
            <a:pPr lvl="0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6.</a:t>
            </a:r>
            <a:r>
              <a:rPr kumimoji="0" lang="en-US" sz="4400" b="1" i="0" u="none" strike="noStrike" kern="1200" cap="none" spc="0" normalizeH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HOW DID YOU FEEL?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9" grpId="0" animBg="1"/>
      <p:bldP spid="10" grpId="0" animBg="1"/>
      <p:bldP spid="11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457200" y="3124200"/>
            <a:ext cx="8229600" cy="762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THANKS FOR YOUR</a:t>
            </a:r>
            <a:r>
              <a:rPr kumimoji="0" lang="en-US" sz="4400" b="1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ATTENTION!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645</TotalTime>
  <Words>834</Words>
  <Application>Microsoft Office PowerPoint</Application>
  <PresentationFormat>On-screen Show (4:3)</PresentationFormat>
  <Paragraphs>247</Paragraphs>
  <Slides>38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39" baseType="lpstr">
      <vt:lpstr>Office Theme</vt:lpstr>
      <vt:lpstr>UNIT 2A</vt:lpstr>
      <vt:lpstr>READ IN PAIRS</vt:lpstr>
      <vt:lpstr>LISTEN TO  THE TAPE</vt:lpstr>
      <vt:lpstr>LISTEN TO  THE TAPE</vt:lpstr>
      <vt:lpstr>I. FILL IN THE TABLE ABOUT JOE’S VACATION.</vt:lpstr>
      <vt:lpstr>I. FILL IN THE TABLE ABOUT JOE’S VACATION.</vt:lpstr>
      <vt:lpstr>I. FILL IN THE TABLE ABOUT JOE’S VACATION.</vt:lpstr>
      <vt:lpstr>I. FILL IN THE TABLE ABOUT JOE’S VACATION.</vt:lpstr>
      <vt:lpstr>I. FILL IN THE TABLE ABOUT JOE’S VACATION.</vt:lpstr>
      <vt:lpstr>I. FILL IN THE TABLE ABOUT LAURA’S VACATION.</vt:lpstr>
      <vt:lpstr>III. FILL IN THE TABLE ABOUT LAURA’S VACATION.</vt:lpstr>
      <vt:lpstr>III. FILL IN THE TABLE ABOUT LAURA’S VACATION.</vt:lpstr>
      <vt:lpstr>III. FILL IN THE TABLE ABOUT LAURA’S VACATION.</vt:lpstr>
      <vt:lpstr>III. FILL IN THE TABLE ABOUT LAURA’S VACATION.</vt:lpstr>
      <vt:lpstr>II. ANSWER THE QUESTIONS ABOUT JOE’S VACATION.</vt:lpstr>
      <vt:lpstr>II. ANSWER THE QUESTIONS ABOUT LAURA’S VACATION.</vt:lpstr>
      <vt:lpstr>III. WORK IN PAIRS (SPEAKING)</vt:lpstr>
      <vt:lpstr>SPEAKING</vt:lpstr>
      <vt:lpstr>SPEAKING</vt:lpstr>
      <vt:lpstr>IV. READ IN PAIRS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UNIT 1</dc:title>
  <dc:creator>PCI</dc:creator>
  <cp:lastModifiedBy>PCI</cp:lastModifiedBy>
  <cp:revision>47</cp:revision>
  <dcterms:created xsi:type="dcterms:W3CDTF">2017-10-25T09:03:31Z</dcterms:created>
  <dcterms:modified xsi:type="dcterms:W3CDTF">2017-10-26T07:01:33Z</dcterms:modified>
</cp:coreProperties>
</file>